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78" r:id="rId2"/>
    <p:sldId id="315" r:id="rId3"/>
    <p:sldId id="281" r:id="rId4"/>
    <p:sldId id="283" r:id="rId5"/>
    <p:sldId id="284" r:id="rId6"/>
    <p:sldId id="302" r:id="rId7"/>
    <p:sldId id="298" r:id="rId8"/>
    <p:sldId id="300" r:id="rId9"/>
    <p:sldId id="301" r:id="rId10"/>
    <p:sldId id="322" r:id="rId11"/>
    <p:sldId id="323" r:id="rId12"/>
    <p:sldId id="324" r:id="rId13"/>
    <p:sldId id="316" r:id="rId14"/>
    <p:sldId id="304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10" r:id="rId23"/>
    <p:sldId id="294" r:id="rId24"/>
    <p:sldId id="295" r:id="rId25"/>
    <p:sldId id="296" r:id="rId26"/>
    <p:sldId id="317" r:id="rId27"/>
    <p:sldId id="318" r:id="rId28"/>
    <p:sldId id="320" r:id="rId29"/>
    <p:sldId id="260" r:id="rId30"/>
  </p:sldIdLst>
  <p:sldSz cx="9144000" cy="6858000" type="screen4x3"/>
  <p:notesSz cx="7099300" cy="10234613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B9F5"/>
    <a:srgbClr val="9999FF"/>
    <a:srgbClr val="6699FF"/>
    <a:srgbClr val="FFFFFF"/>
    <a:srgbClr val="E8EAEC"/>
    <a:srgbClr val="B1AB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-2664" y="-864"/>
      </p:cViewPr>
      <p:guideLst>
        <p:guide orient="horz"/>
        <p:guide orient="horz" pos="4319"/>
        <p:guide orient="horz" pos="197"/>
        <p:guide orient="horz" pos="3746"/>
        <p:guide orient="horz" pos="368"/>
        <p:guide/>
        <p:guide pos="5759"/>
        <p:guide pos="5031"/>
        <p:guide pos="2883"/>
        <p:guide pos="4455"/>
        <p:guide pos="567"/>
        <p:guide pos="249"/>
        <p:guide pos="217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-3438" y="-90"/>
      </p:cViewPr>
      <p:guideLst>
        <p:guide orient="horz" pos="3223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70BFF6-A7CF-445C-86C1-589EE78C9168}" type="datetimeFigureOut">
              <a:rPr lang="nl-BE" smtClean="0"/>
              <a:pPr/>
              <a:t>5/04/2013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E57DA-F798-4509-99B8-55EBFA297D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227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4FDD724-382D-4C42-8D56-B77D2CD64F35}" type="datetimeFigureOut">
              <a:rPr lang="nl-BE" smtClean="0"/>
              <a:pPr/>
              <a:t>5/04/2013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FF4F3AF-99E5-4E63-B13E-5ECEA1CD0B0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80523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Layered around the unification concept</a:t>
            </a:r>
          </a:p>
          <a:p>
            <a:pPr>
              <a:spcBef>
                <a:spcPct val="0"/>
              </a:spcBef>
            </a:pPr>
            <a:r>
              <a:rPr lang="en-US" smtClean="0"/>
              <a:t>Bottom </a:t>
            </a:r>
          </a:p>
          <a:p>
            <a:pPr>
              <a:spcBef>
                <a:spcPct val="0"/>
              </a:spcBef>
            </a:pPr>
            <a:r>
              <a:rPr lang="en-US" smtClean="0"/>
              <a:t>Devices and software packages </a:t>
            </a:r>
          </a:p>
          <a:p>
            <a:pPr>
              <a:spcBef>
                <a:spcPct val="0"/>
              </a:spcBef>
            </a:pPr>
            <a:r>
              <a:rPr lang="en-US" smtClean="0"/>
              <a:t>Includes search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038B29-0D2D-4C21-8813-279BA98ED8D6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Current queries are</a:t>
            </a:r>
            <a:r>
              <a:rPr lang="en-US" baseline="0" dirty="0" smtClean="0"/>
              <a:t> not that simple and require a high level of expertise in the user community.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Current approaches take time to process and put delays in getting data out.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Current approaches cannot deal well with changes in source data or changes in data needs.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Current approaches cannot deal well with changes in needs for historical data – requires all the data to be processed.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4F3AF-99E5-4E63-B13E-5ECEA1CD0B07}" type="slidenum">
              <a:rPr lang="nl-BE" smtClean="0"/>
              <a:pPr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53638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Yesterdays most expensive technologies integrated by today’s most expensive consultants.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006A9-5499-4929-AD29-A752CD72C43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31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92969" y="1029146"/>
            <a:ext cx="7358062" cy="1470025"/>
          </a:xfrm>
        </p:spPr>
        <p:txBody>
          <a:bodyPr anchor="b" anchorCtr="0">
            <a:normAutofit/>
          </a:bodyPr>
          <a:lstStyle>
            <a:lvl1pPr algn="l">
              <a:lnSpc>
                <a:spcPts val="4400"/>
              </a:lnSpc>
              <a:defRPr sz="4400" b="1" baseline="0">
                <a:solidFill>
                  <a:schemeClr val="tx1"/>
                </a:solidFill>
              </a:defRPr>
            </a:lvl1pPr>
          </a:lstStyle>
          <a:p>
            <a:r>
              <a:rPr lang="nl-BE" smtClean="0"/>
              <a:t>Type presentation title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95350" y="2565399"/>
            <a:ext cx="7353301" cy="1219199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Type author and/or</a:t>
            </a:r>
            <a:br>
              <a:rPr lang="en-US" dirty="0" smtClean="0"/>
            </a:br>
            <a:r>
              <a:rPr lang="en-US" dirty="0" smtClean="0"/>
              <a:t>date</a:t>
            </a:r>
            <a:endParaRPr lang="nl-BE" dirty="0"/>
          </a:p>
        </p:txBody>
      </p:sp>
      <p:pic>
        <p:nvPicPr>
          <p:cNvPr id="5" name="Picture 4" descr="CAPCO_logo_30mm_220DPI_rgb_blac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0113" y="4866120"/>
            <a:ext cx="5004261" cy="1080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900"/>
              </a:spcBef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434255"/>
            <a:ext cx="9144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900"/>
              </a:spcBef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6434255"/>
            <a:ext cx="9144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33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7" y="227014"/>
            <a:ext cx="8356826" cy="515936"/>
          </a:xfrm>
        </p:spPr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900"/>
              </a:spcBef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95288" y="695326"/>
            <a:ext cx="8353425" cy="665162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5"/>
                </a:solidFill>
              </a:defRPr>
            </a:lvl1pPr>
            <a:lvl2pPr>
              <a:buNone/>
              <a:defRPr sz="2000">
                <a:solidFill>
                  <a:schemeClr val="accent1"/>
                </a:solidFill>
              </a:defRPr>
            </a:lvl2pPr>
            <a:lvl3pPr>
              <a:buNone/>
              <a:defRPr sz="2000">
                <a:solidFill>
                  <a:schemeClr val="accent1"/>
                </a:solidFill>
              </a:defRPr>
            </a:lvl3pPr>
            <a:lvl4pPr>
              <a:buNone/>
              <a:defRPr sz="2000">
                <a:solidFill>
                  <a:schemeClr val="accent1"/>
                </a:solidFill>
              </a:defRPr>
            </a:lvl4pPr>
            <a:lvl5pPr>
              <a:buNone/>
              <a:defRPr sz="20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Type subtitle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0" y="6434255"/>
            <a:ext cx="9144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7" y="227014"/>
            <a:ext cx="8356826" cy="515936"/>
          </a:xfrm>
        </p:spPr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900"/>
              </a:spcBef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95288" y="695326"/>
            <a:ext cx="8353425" cy="665162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5"/>
                </a:solidFill>
              </a:defRPr>
            </a:lvl1pPr>
            <a:lvl2pPr>
              <a:buNone/>
              <a:defRPr sz="2000">
                <a:solidFill>
                  <a:schemeClr val="accent1"/>
                </a:solidFill>
              </a:defRPr>
            </a:lvl2pPr>
            <a:lvl3pPr>
              <a:buNone/>
              <a:defRPr sz="2000">
                <a:solidFill>
                  <a:schemeClr val="accent1"/>
                </a:solidFill>
              </a:defRPr>
            </a:lvl3pPr>
            <a:lvl4pPr>
              <a:buNone/>
              <a:defRPr sz="2000">
                <a:solidFill>
                  <a:schemeClr val="accent1"/>
                </a:solidFill>
              </a:defRPr>
            </a:lvl4pPr>
            <a:lvl5pPr>
              <a:buNone/>
              <a:defRPr sz="20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Type subtitle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434255"/>
            <a:ext cx="9144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099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5763" y="1724024"/>
            <a:ext cx="4090988" cy="45288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7725" y="1724024"/>
            <a:ext cx="4090988" cy="45288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434255"/>
            <a:ext cx="9144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7" y="227014"/>
            <a:ext cx="8356826" cy="515936"/>
          </a:xfrm>
        </p:spPr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95288" y="695326"/>
            <a:ext cx="8353425" cy="665162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5"/>
                </a:solidFill>
              </a:defRPr>
            </a:lvl1pPr>
            <a:lvl2pPr>
              <a:buNone/>
              <a:defRPr sz="2000">
                <a:solidFill>
                  <a:schemeClr val="accent1"/>
                </a:solidFill>
              </a:defRPr>
            </a:lvl2pPr>
            <a:lvl3pPr>
              <a:buNone/>
              <a:defRPr sz="2000">
                <a:solidFill>
                  <a:schemeClr val="accent1"/>
                </a:solidFill>
              </a:defRPr>
            </a:lvl3pPr>
            <a:lvl4pPr>
              <a:buNone/>
              <a:defRPr sz="2000">
                <a:solidFill>
                  <a:schemeClr val="accent1"/>
                </a:solidFill>
              </a:defRPr>
            </a:lvl4pPr>
            <a:lvl5pPr>
              <a:buNone/>
              <a:defRPr sz="20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Type subtitle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657725" y="1724024"/>
            <a:ext cx="4090988" cy="45288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385763" y="1724024"/>
            <a:ext cx="4090988" cy="45288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5763" y="1762125"/>
            <a:ext cx="4086225" cy="412750"/>
          </a:xfrm>
          <a:solidFill>
            <a:schemeClr val="accent2"/>
          </a:solidFill>
        </p:spPr>
        <p:txBody>
          <a:bodyPr lIns="36000" tIns="36000" rIns="36000" bIns="36000" anchor="ctr" anchorCtr="0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Column header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763" y="2247899"/>
            <a:ext cx="4086225" cy="4008439"/>
          </a:xfrm>
        </p:spPr>
        <p:txBody>
          <a:bodyPr>
            <a:normAutofit/>
          </a:bodyPr>
          <a:lstStyle>
            <a:lvl1pPr marL="190500" indent="-190500">
              <a:defRPr sz="1800"/>
            </a:lvl1pPr>
            <a:lvl2pPr marL="447675" indent="-177800">
              <a:defRPr sz="1600"/>
            </a:lvl2pPr>
            <a:lvl3pPr marL="714375" indent="-174625">
              <a:defRPr sz="1400"/>
            </a:lvl3pPr>
            <a:lvl4pPr marL="990600" indent="-180975">
              <a:defRPr sz="12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52962" y="1762125"/>
            <a:ext cx="4095749" cy="412750"/>
          </a:xfrm>
          <a:solidFill>
            <a:schemeClr val="accent2"/>
          </a:solidFill>
        </p:spPr>
        <p:txBody>
          <a:bodyPr lIns="36000" tIns="36000" rIns="36000" bIns="36000" anchor="ctr" anchorCtr="0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Column header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963" y="2247899"/>
            <a:ext cx="4095749" cy="4008439"/>
          </a:xfrm>
        </p:spPr>
        <p:txBody>
          <a:bodyPr>
            <a:normAutofit/>
          </a:bodyPr>
          <a:lstStyle>
            <a:lvl1pPr marL="180975" indent="-180975">
              <a:defRPr sz="1800"/>
            </a:lvl1pPr>
            <a:lvl2pPr marL="447675" indent="-177800">
              <a:defRPr sz="1600"/>
            </a:lvl2pPr>
            <a:lvl3pPr marL="714375" indent="-174625">
              <a:defRPr sz="1400"/>
            </a:lvl3pPr>
            <a:lvl4pPr marL="990600" indent="-180975">
              <a:defRPr sz="12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5763" y="1762125"/>
            <a:ext cx="4086225" cy="412750"/>
          </a:xfrm>
          <a:solidFill>
            <a:schemeClr val="accent2"/>
          </a:solidFill>
        </p:spPr>
        <p:txBody>
          <a:bodyPr lIns="36000" tIns="36000" rIns="36000" bIns="36000" anchor="ctr" anchorCtr="0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Column header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763" y="2247899"/>
            <a:ext cx="4086225" cy="4008439"/>
          </a:xfrm>
        </p:spPr>
        <p:txBody>
          <a:bodyPr>
            <a:normAutofit/>
          </a:bodyPr>
          <a:lstStyle>
            <a:lvl1pPr marL="190500" indent="-190500">
              <a:defRPr sz="1800"/>
            </a:lvl1pPr>
            <a:lvl2pPr marL="447675" indent="-177800">
              <a:defRPr sz="1600"/>
            </a:lvl2pPr>
            <a:lvl3pPr marL="714375" indent="-174625">
              <a:defRPr sz="1400"/>
            </a:lvl3pPr>
            <a:lvl4pPr marL="990600" indent="-180975">
              <a:defRPr sz="12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52962" y="1762125"/>
            <a:ext cx="4095749" cy="412750"/>
          </a:xfrm>
          <a:solidFill>
            <a:schemeClr val="accent2"/>
          </a:solidFill>
        </p:spPr>
        <p:txBody>
          <a:bodyPr lIns="36000" tIns="36000" rIns="36000" bIns="36000" anchor="ctr" anchorCtr="0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Column header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963" y="2247899"/>
            <a:ext cx="4095749" cy="4008439"/>
          </a:xfrm>
        </p:spPr>
        <p:txBody>
          <a:bodyPr>
            <a:normAutofit/>
          </a:bodyPr>
          <a:lstStyle>
            <a:lvl1pPr marL="180975" indent="-180975">
              <a:defRPr sz="1800"/>
            </a:lvl1pPr>
            <a:lvl2pPr marL="447675" indent="-177800">
              <a:defRPr sz="1600"/>
            </a:lvl2pPr>
            <a:lvl3pPr marL="714375" indent="-174625">
              <a:defRPr sz="1400"/>
            </a:lvl3pPr>
            <a:lvl4pPr marL="990600" indent="-180975">
              <a:defRPr sz="12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434255"/>
            <a:ext cx="9144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0309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5763" y="1762125"/>
            <a:ext cx="2700000" cy="412750"/>
          </a:xfrm>
          <a:solidFill>
            <a:schemeClr val="accent2"/>
          </a:solidFill>
        </p:spPr>
        <p:txBody>
          <a:bodyPr lIns="36000" tIns="36000" rIns="36000" bIns="36000" anchor="ctr" anchorCtr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Column header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763" y="2247899"/>
            <a:ext cx="2700000" cy="4008439"/>
          </a:xfrm>
        </p:spPr>
        <p:txBody>
          <a:bodyPr>
            <a:normAutofit/>
          </a:bodyPr>
          <a:lstStyle>
            <a:lvl1pPr marL="190500" indent="-190500">
              <a:defRPr sz="1600"/>
            </a:lvl1pPr>
            <a:lvl2pPr marL="447675" indent="-177800">
              <a:defRPr sz="1400"/>
            </a:lvl2pPr>
            <a:lvl3pPr marL="714375" indent="-174625">
              <a:defRPr sz="1200"/>
            </a:lvl3pPr>
            <a:lvl4pPr marL="990600" indent="-180975"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58237" y="1762125"/>
            <a:ext cx="2700000" cy="412750"/>
          </a:xfrm>
          <a:solidFill>
            <a:schemeClr val="accent2"/>
          </a:solidFill>
        </p:spPr>
        <p:txBody>
          <a:bodyPr lIns="36000" tIns="36000" rIns="36000" bIns="36000" anchor="ctr" anchorCtr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Column header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58238" y="2247899"/>
            <a:ext cx="2700000" cy="4008439"/>
          </a:xfrm>
        </p:spPr>
        <p:txBody>
          <a:bodyPr>
            <a:normAutofit/>
          </a:bodyPr>
          <a:lstStyle>
            <a:lvl1pPr marL="180975" indent="-180975">
              <a:defRPr sz="1600"/>
            </a:lvl1pPr>
            <a:lvl2pPr marL="447675" indent="-177800">
              <a:defRPr sz="1400"/>
            </a:lvl2pPr>
            <a:lvl3pPr marL="714375" indent="-174625">
              <a:defRPr sz="1200"/>
            </a:lvl3pPr>
            <a:lvl4pPr marL="990600" indent="-180975"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222000" y="1762125"/>
            <a:ext cx="2700000" cy="412750"/>
          </a:xfrm>
          <a:solidFill>
            <a:schemeClr val="accent2"/>
          </a:solidFill>
        </p:spPr>
        <p:txBody>
          <a:bodyPr lIns="36000" tIns="36000" rIns="36000" bIns="36000" anchor="ctr" anchorCtr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Column header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3222001" y="2247899"/>
            <a:ext cx="2700000" cy="4008439"/>
          </a:xfrm>
        </p:spPr>
        <p:txBody>
          <a:bodyPr>
            <a:normAutofit/>
          </a:bodyPr>
          <a:lstStyle>
            <a:lvl1pPr marL="190500" indent="-190500">
              <a:defRPr sz="1600"/>
            </a:lvl1pPr>
            <a:lvl2pPr marL="447675" indent="-177800">
              <a:defRPr sz="1400"/>
            </a:lvl2pPr>
            <a:lvl3pPr marL="714375" indent="-174625">
              <a:defRPr sz="1200"/>
            </a:lvl3pPr>
            <a:lvl4pPr marL="990600" indent="-180975"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345867"/>
            <a:ext cx="7772400" cy="1362075"/>
          </a:xfrm>
        </p:spPr>
        <p:txBody>
          <a:bodyPr anchor="b" anchorCtr="0">
            <a:normAutofit/>
          </a:bodyPr>
          <a:lstStyle>
            <a:lvl1pPr algn="l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Type section title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3920451"/>
            <a:ext cx="7772400" cy="1500187"/>
          </a:xfrm>
        </p:spPr>
        <p:txBody>
          <a:bodyPr anchor="t" anchorCtr="0">
            <a:normAutofit/>
          </a:bodyPr>
          <a:lstStyle>
            <a:lvl1pPr marL="180975" indent="-180975">
              <a:spcBef>
                <a:spcPts val="500"/>
              </a:spcBef>
              <a:buClr>
                <a:schemeClr val="bg1"/>
              </a:buClr>
              <a:buFontTx/>
              <a:buNone/>
              <a:defRPr sz="20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Section items (if necessary)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yello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345867"/>
            <a:ext cx="7772400" cy="1362075"/>
          </a:xfrm>
        </p:spPr>
        <p:txBody>
          <a:bodyPr anchor="b" anchorCtr="0">
            <a:normAutofit/>
          </a:bodyPr>
          <a:lstStyle>
            <a:lvl1pPr algn="l">
              <a:defRPr sz="40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type section title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3910926"/>
            <a:ext cx="7772400" cy="1500187"/>
          </a:xfrm>
        </p:spPr>
        <p:txBody>
          <a:bodyPr anchor="t" anchorCtr="0">
            <a:normAutofit/>
          </a:bodyPr>
          <a:lstStyle>
            <a:lvl1pPr marL="180975" indent="-180975">
              <a:spcBef>
                <a:spcPts val="500"/>
              </a:spcBef>
              <a:buClrTx/>
              <a:buFontTx/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Section items (if necessary)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0016_resized.jpg"/>
          <p:cNvPicPr>
            <a:picLocks noChangeAspect="1"/>
          </p:cNvPicPr>
          <p:nvPr userDrawn="1"/>
        </p:nvPicPr>
        <p:blipFill>
          <a:blip r:embed="rId2" cstate="print"/>
          <a:srcRect r="2726" b="36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8613" y="965200"/>
            <a:ext cx="5173662" cy="2159458"/>
          </a:xfrm>
          <a:noFill/>
        </p:spPr>
        <p:txBody>
          <a:bodyPr lIns="72000" tIns="72000" rIns="72000" bIns="72000" anchor="t" anchorCtr="0">
            <a:normAutofit/>
          </a:bodyPr>
          <a:lstStyle>
            <a:lvl1pPr algn="l">
              <a:defRPr sz="40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divider. type text if required</a:t>
            </a:r>
            <a:endParaRPr lang="nl-BE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71688" y="1238250"/>
            <a:ext cx="5000625" cy="2408239"/>
          </a:xfrm>
        </p:spPr>
        <p:txBody>
          <a:bodyPr anchor="b" anchorCtr="0">
            <a:normAutofit/>
          </a:bodyPr>
          <a:lstStyle>
            <a:lvl1pPr marL="0" indent="0" algn="ctr">
              <a:lnSpc>
                <a:spcPts val="4200"/>
              </a:lnSpc>
              <a:spcBef>
                <a:spcPts val="900"/>
              </a:spcBef>
              <a:buNone/>
              <a:defRPr sz="4000"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</a:lstStyle>
          <a:p>
            <a:pPr lvl="0"/>
            <a:r>
              <a:rPr lang="en-US" smtClean="0"/>
              <a:t>Type quote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276225" y="6391275"/>
            <a:ext cx="4667250" cy="352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2071689" y="3876675"/>
            <a:ext cx="5000624" cy="6477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mtClean="0"/>
              <a:t>First name Name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1887" y="227014"/>
            <a:ext cx="8356826" cy="515936"/>
          </a:xfrm>
        </p:spPr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95288" y="695326"/>
            <a:ext cx="8353425" cy="665162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5"/>
                </a:solidFill>
              </a:defRPr>
            </a:lvl1pPr>
            <a:lvl2pPr>
              <a:buNone/>
              <a:defRPr sz="2000">
                <a:solidFill>
                  <a:schemeClr val="accent1"/>
                </a:solidFill>
              </a:defRPr>
            </a:lvl2pPr>
            <a:lvl3pPr>
              <a:buNone/>
              <a:defRPr sz="2000">
                <a:solidFill>
                  <a:schemeClr val="accent1"/>
                </a:solidFill>
              </a:defRPr>
            </a:lvl3pPr>
            <a:lvl4pPr>
              <a:buNone/>
              <a:defRPr sz="2000">
                <a:solidFill>
                  <a:schemeClr val="accent1"/>
                </a:solidFill>
              </a:defRPr>
            </a:lvl4pPr>
            <a:lvl5pPr>
              <a:buNone/>
              <a:defRPr sz="20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Type subtitle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dirty="0" smtClean="0"/>
              <a:t>- Datacenter Strategies</a:t>
            </a:r>
            <a:endParaRPr lang="nl-BE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3443284" y="6519900"/>
            <a:ext cx="1400179" cy="1512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800" smtClean="0">
                <a:solidFill>
                  <a:schemeClr val="tx1"/>
                </a:solidFill>
              </a:rPr>
              <a:t>Capco confidential - © Capco - </a:t>
            </a:r>
            <a:endParaRPr lang="nl-BE" sz="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PCO_logo_30mm_220DPI_rgb_blac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69869" y="4866120"/>
            <a:ext cx="5004262" cy="108065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April 2013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Datacenter Strategies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B3881-84A5-4EF5-B112-1502BC3DD94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434255"/>
            <a:ext cx="9144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099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179388" y="804672"/>
            <a:ext cx="8786812" cy="731520"/>
          </a:xfrm>
        </p:spPr>
        <p:txBody>
          <a:bodyPr anchor="t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en-US" sz="2700" b="0" i="0" kern="1200" dirty="0">
                <a:solidFill>
                  <a:srgbClr val="9A9A9A"/>
                </a:solidFill>
                <a:latin typeface="+mn-lt"/>
                <a:ea typeface="ＭＳ Ｐゴシック" charset="0"/>
                <a:cs typeface="Helvetica Neue Light" charset="0"/>
                <a:sym typeface="Helvetica Neue Bold Condensed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A5957-BBBF-47D1-976F-3A03155648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6251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1887" y="224971"/>
            <a:ext cx="8356826" cy="102575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1887" y="1719943"/>
            <a:ext cx="8356826" cy="45284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82" y="6520968"/>
            <a:ext cx="2490805" cy="15013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l-BE" smtClean="0"/>
              <a:t>- Datacenter Strategies</a:t>
            </a:r>
            <a:endParaRPr lang="nl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338129" y="6519900"/>
            <a:ext cx="195262" cy="151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28AA9C7-BFB6-46B6-809D-382BACFC073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"/>
          </p:nvPr>
        </p:nvSpPr>
        <p:spPr>
          <a:xfrm>
            <a:off x="4862513" y="6519900"/>
            <a:ext cx="1857375" cy="151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0" name="TextBox 9"/>
          <p:cNvSpPr txBox="1"/>
          <p:nvPr/>
        </p:nvSpPr>
        <p:spPr>
          <a:xfrm>
            <a:off x="3443284" y="6519900"/>
            <a:ext cx="1400179" cy="1512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800" smtClean="0">
                <a:solidFill>
                  <a:schemeClr val="tx1"/>
                </a:solidFill>
              </a:rPr>
              <a:t>Capco confidential - © Capco - </a:t>
            </a:r>
            <a:endParaRPr lang="nl-BE" sz="800" dirty="0" smtClean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99" r:id="rId3"/>
    <p:sldLayoutId id="2147483662" r:id="rId4"/>
    <p:sldLayoutId id="2147483700" r:id="rId5"/>
    <p:sldLayoutId id="2147483652" r:id="rId6"/>
    <p:sldLayoutId id="2147483669" r:id="rId7"/>
    <p:sldLayoutId id="2147483653" r:id="rId8"/>
    <p:sldLayoutId id="2147483701" r:id="rId9"/>
    <p:sldLayoutId id="2147483668" r:id="rId10"/>
    <p:sldLayoutId id="2147483651" r:id="rId11"/>
    <p:sldLayoutId id="2147483664" r:id="rId12"/>
    <p:sldLayoutId id="2147483666" r:id="rId13"/>
    <p:sldLayoutId id="2147483665" r:id="rId14"/>
    <p:sldLayoutId id="2147483654" r:id="rId15"/>
    <p:sldLayoutId id="2147483663" r:id="rId16"/>
    <p:sldLayoutId id="2147483655" r:id="rId17"/>
    <p:sldLayoutId id="2147483661" r:id="rId18"/>
    <p:sldLayoutId id="2147483684" r:id="rId19"/>
    <p:sldLayoutId id="2147483685" r:id="rId20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70000" indent="-270000" algn="l" defTabSz="914400" rtl="0" eaLnBrk="1" latinLnBrk="0" hangingPunct="1">
        <a:spcBef>
          <a:spcPts val="1000"/>
        </a:spcBef>
        <a:buClr>
          <a:schemeClr val="accent5"/>
        </a:buClr>
        <a:buSzPct val="70000"/>
        <a:buFont typeface="Wingdings" pitchFamily="2" charset="2"/>
        <a:buChar char="n"/>
        <a:defRPr sz="22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40000" indent="-270000" algn="l" defTabSz="914400" rtl="0" eaLnBrk="1" latinLnBrk="0" hangingPunct="1">
        <a:spcBef>
          <a:spcPts val="200"/>
        </a:spcBef>
        <a:buClr>
          <a:schemeClr val="accent5"/>
        </a:buClr>
        <a:buSzPct val="100000"/>
        <a:buFont typeface="Symbol" pitchFamily="18" charset="2"/>
        <a:buChar char="-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810000" indent="-270000" algn="l" defTabSz="914400" rtl="0" eaLnBrk="1" latinLnBrk="0" hangingPunct="1">
        <a:spcBef>
          <a:spcPts val="200"/>
        </a:spcBef>
        <a:buClr>
          <a:schemeClr val="accent5"/>
        </a:buClr>
        <a:buSzPct val="100000"/>
        <a:buFont typeface="Symbol" pitchFamily="18" charset="2"/>
        <a:buChar char="-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080000" indent="-270000" algn="l" defTabSz="914400" rtl="0" eaLnBrk="1" latinLnBrk="0" hangingPunct="1">
        <a:spcBef>
          <a:spcPts val="200"/>
        </a:spcBef>
        <a:buClr>
          <a:schemeClr val="accent5"/>
        </a:buClr>
        <a:buSzPct val="100000"/>
        <a:buFont typeface="Symbol" pitchFamily="18" charset="2"/>
        <a:buChar char="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flaggmgmt.com/linux/index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hyperlink" Target="http://aws.amazon.com/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jpg"/><Relationship Id="rId5" Type="http://schemas.openxmlformats.org/officeDocument/2006/relationships/hyperlink" Target="http://www.eucalyptus.com/" TargetMode="External"/><Relationship Id="rId10" Type="http://schemas.openxmlformats.org/officeDocument/2006/relationships/image" Target="../media/image13.jpeg"/><Relationship Id="rId4" Type="http://schemas.openxmlformats.org/officeDocument/2006/relationships/image" Target="../media/image8.png"/><Relationship Id="rId9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3375" y="1724026"/>
            <a:ext cx="8629650" cy="28575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282526"/>
                </a:solidFill>
                <a:latin typeface="Helvetica-Narrow"/>
              </a:rPr>
              <a:t>Session 6: Moderator</a:t>
            </a:r>
            <a:r>
              <a:rPr lang="en-US" dirty="0">
                <a:solidFill>
                  <a:srgbClr val="282526"/>
                </a:solidFill>
                <a:latin typeface="Helvetica-Narrow"/>
              </a:rPr>
              <a:t>: William Adiletta – Capco Technology Partner </a:t>
            </a:r>
          </a:p>
          <a:p>
            <a:endParaRPr lang="en-US" dirty="0" smtClean="0">
              <a:solidFill>
                <a:srgbClr val="282526"/>
              </a:solidFill>
              <a:latin typeface="Helvetica-Narrow"/>
            </a:endParaRPr>
          </a:p>
          <a:p>
            <a:r>
              <a:rPr lang="en-US" sz="3000" b="1" dirty="0" smtClean="0">
                <a:solidFill>
                  <a:srgbClr val="2E4F9F"/>
                </a:solidFill>
                <a:latin typeface="Helvetica-Condensed-Bold"/>
              </a:rPr>
              <a:t>Datacenter </a:t>
            </a:r>
            <a:r>
              <a:rPr lang="en-US" sz="3000" b="1" dirty="0">
                <a:solidFill>
                  <a:srgbClr val="2E4F9F"/>
                </a:solidFill>
                <a:latin typeface="Helvetica-Condensed-Bold"/>
              </a:rPr>
              <a:t>Strategies </a:t>
            </a:r>
            <a:r>
              <a:rPr lang="en-US" sz="3000" b="1" dirty="0" smtClean="0">
                <a:solidFill>
                  <a:srgbClr val="2E4F9F"/>
                </a:solidFill>
                <a:latin typeface="Helvetica-Condensed-Bold"/>
              </a:rPr>
              <a:t>Leverage </a:t>
            </a:r>
            <a:r>
              <a:rPr lang="en-US" sz="3000" b="1" dirty="0">
                <a:solidFill>
                  <a:srgbClr val="2E4F9F"/>
                </a:solidFill>
                <a:latin typeface="Helvetica-Condensed-Bold"/>
              </a:rPr>
              <a:t>the Extraordinary High Volume of Wall Street </a:t>
            </a:r>
            <a:r>
              <a:rPr lang="en-US" sz="3000" b="1" dirty="0" smtClean="0">
                <a:solidFill>
                  <a:srgbClr val="2E4F9F"/>
                </a:solidFill>
                <a:latin typeface="Helvetica-Condensed-Bold"/>
              </a:rPr>
              <a:t>Data: </a:t>
            </a:r>
          </a:p>
          <a:p>
            <a:r>
              <a:rPr lang="en-US" sz="3000" b="1" dirty="0" smtClean="0">
                <a:solidFill>
                  <a:srgbClr val="2E4F9F"/>
                </a:solidFill>
                <a:latin typeface="Helvetica-Condensed-Bold"/>
              </a:rPr>
              <a:t>Storing</a:t>
            </a:r>
            <a:r>
              <a:rPr lang="en-US" sz="3000" b="1" dirty="0">
                <a:solidFill>
                  <a:srgbClr val="2E4F9F"/>
                </a:solidFill>
                <a:latin typeface="Helvetica-Condensed-Bold"/>
              </a:rPr>
              <a:t>, accessing, analyzing - cost </a:t>
            </a:r>
            <a:r>
              <a:rPr lang="en-US" sz="3000" b="1" dirty="0" smtClean="0">
                <a:solidFill>
                  <a:srgbClr val="2E4F9F"/>
                </a:solidFill>
                <a:latin typeface="Helvetica-Condensed-Bold"/>
              </a:rPr>
              <a:t>effectively</a:t>
            </a:r>
            <a:endParaRPr lang="en-US" sz="3200" b="1" dirty="0">
              <a:solidFill>
                <a:srgbClr val="2E4F9F"/>
              </a:solidFill>
              <a:latin typeface="Helvetica-Condensed-Bold"/>
            </a:endParaRPr>
          </a:p>
          <a:p>
            <a:endParaRPr lang="en-US" dirty="0" smtClean="0">
              <a:solidFill>
                <a:srgbClr val="282526"/>
              </a:solidFill>
              <a:latin typeface="Helvetica-Narrow"/>
            </a:endParaRPr>
          </a:p>
          <a:p>
            <a:r>
              <a:rPr lang="en-US" dirty="0" smtClean="0">
                <a:solidFill>
                  <a:srgbClr val="282526"/>
                </a:solidFill>
                <a:latin typeface="Helvetica-Narrow"/>
              </a:rPr>
              <a:t>Data </a:t>
            </a:r>
            <a:r>
              <a:rPr lang="en-US" dirty="0">
                <a:solidFill>
                  <a:srgbClr val="282526"/>
                </a:solidFill>
                <a:latin typeface="Helvetica-Narrow"/>
              </a:rPr>
              <a:t>center strategies mandate cost/benefit analysis, legacy issues, regulatory requirements, data governance, and leveraging </a:t>
            </a:r>
            <a:r>
              <a:rPr lang="en-US" dirty="0" smtClean="0">
                <a:solidFill>
                  <a:srgbClr val="282526"/>
                </a:solidFill>
                <a:latin typeface="Helvetica-Narrow"/>
              </a:rPr>
              <a:t>data analytics </a:t>
            </a:r>
            <a:r>
              <a:rPr lang="en-US" dirty="0">
                <a:solidFill>
                  <a:srgbClr val="282526"/>
                </a:solidFill>
                <a:latin typeface="Helvetica-Narrow"/>
              </a:rPr>
              <a:t>to offset increasing costs of operation</a:t>
            </a:r>
            <a:r>
              <a:rPr lang="en-US" dirty="0" smtClean="0">
                <a:solidFill>
                  <a:srgbClr val="282526"/>
                </a:solidFill>
                <a:latin typeface="Helvetica-Narrow"/>
              </a:rPr>
              <a:t>.</a:t>
            </a:r>
          </a:p>
          <a:p>
            <a:endParaRPr lang="en-US" dirty="0">
              <a:solidFill>
                <a:srgbClr val="282526"/>
              </a:solidFill>
              <a:latin typeface="Helvetica-Narrow"/>
            </a:endParaRPr>
          </a:p>
        </p:txBody>
      </p:sp>
      <p:pic>
        <p:nvPicPr>
          <p:cNvPr id="1026" name="Picture 2" descr="http://www.flaggmgmt.com/linux/images/top_banner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12737"/>
            <a:ext cx="9143999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Moderator: </a:t>
            </a:r>
          </a:p>
          <a:p>
            <a:r>
              <a:rPr lang="en-US" dirty="0" smtClean="0"/>
              <a:t>William Adiletta – Capco Technology Partner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Panelists: </a:t>
            </a:r>
          </a:p>
          <a:p>
            <a:r>
              <a:rPr lang="en-US" dirty="0" smtClean="0"/>
              <a:t>Michael Wacey – Capco Managing Principal </a:t>
            </a:r>
          </a:p>
          <a:p>
            <a:r>
              <a:rPr lang="en-US" dirty="0" smtClean="0"/>
              <a:t>Doug Rich – SME General Manager, Americas</a:t>
            </a:r>
          </a:p>
          <a:p>
            <a:r>
              <a:rPr lang="en-US" dirty="0" smtClean="0"/>
              <a:t>Michael Stemmler – Cloud Partners Managing Director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2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5750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Agenda: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262" y="2076193"/>
            <a:ext cx="8356826" cy="4528457"/>
          </a:xfrm>
        </p:spPr>
        <p:txBody>
          <a:bodyPr/>
          <a:lstStyle/>
          <a:p>
            <a:r>
              <a:rPr lang="en-US" b="0" dirty="0" smtClean="0"/>
              <a:t>Explosive Data Growth – “Big Data” </a:t>
            </a:r>
          </a:p>
          <a:p>
            <a:r>
              <a:rPr lang="en-US" b="0" dirty="0" smtClean="0"/>
              <a:t>New Technologies to address Data Challenges</a:t>
            </a:r>
          </a:p>
          <a:p>
            <a:r>
              <a:rPr lang="en-US" b="0" dirty="0" smtClean="0"/>
              <a:t>Storing / Accessing / Analyzing </a:t>
            </a:r>
          </a:p>
          <a:p>
            <a:r>
              <a:rPr lang="en-US" b="0" dirty="0" smtClean="0"/>
              <a:t>Regulatory Compliance</a:t>
            </a:r>
          </a:p>
          <a:p>
            <a:r>
              <a:rPr lang="en-US" b="0" dirty="0" smtClean="0"/>
              <a:t>Securing</a:t>
            </a:r>
          </a:p>
          <a:p>
            <a:r>
              <a:rPr lang="en-US" b="0" dirty="0" smtClean="0"/>
              <a:t>Cloud Services </a:t>
            </a:r>
          </a:p>
          <a:p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778451"/>
            <a:ext cx="8353425" cy="66516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Helvetica-Condensed-Bold"/>
              </a:rPr>
              <a:t>Datacenter Strategies Leverage the Extraordinary High Volume of Wall Street Data: Storing, accessing, analyzing - cost </a:t>
            </a:r>
            <a:r>
              <a:rPr lang="en-US" dirty="0" smtClean="0">
                <a:solidFill>
                  <a:schemeClr val="tx1"/>
                </a:solidFill>
                <a:latin typeface="Helvetica-Condensed-Bold"/>
              </a:rPr>
              <a:t>effectively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3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926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Explosive Data Growth 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spending on data technologies </a:t>
            </a:r>
            <a:r>
              <a:rPr lang="en-US" b="0" dirty="0" smtClean="0"/>
              <a:t>to increase </a:t>
            </a:r>
            <a:r>
              <a:rPr lang="en-US" b="0" dirty="0"/>
              <a:t>from 23.8% of IT spending today to 27.7% over the next three </a:t>
            </a:r>
            <a:r>
              <a:rPr lang="en-US" b="0" dirty="0" smtClean="0"/>
              <a:t>years </a:t>
            </a:r>
          </a:p>
          <a:p>
            <a:r>
              <a:rPr lang="en-US" b="0" dirty="0" smtClean="0"/>
              <a:t>data growth </a:t>
            </a:r>
            <a:r>
              <a:rPr lang="en-US" b="0" dirty="0"/>
              <a:t>is expected to accelerate from 40% in </a:t>
            </a:r>
            <a:r>
              <a:rPr lang="en-US" b="0" dirty="0" smtClean="0"/>
              <a:t>2012, </a:t>
            </a:r>
            <a:r>
              <a:rPr lang="en-US" b="0" dirty="0"/>
              <a:t>to over 50% given new apps, </a:t>
            </a:r>
            <a:r>
              <a:rPr lang="en-US" b="0" dirty="0" smtClean="0"/>
              <a:t>cloud services</a:t>
            </a:r>
            <a:r>
              <a:rPr lang="en-US" b="0" dirty="0"/>
              <a:t>, mobile devices, and emerging </a:t>
            </a:r>
            <a:r>
              <a:rPr lang="en-US" b="0" dirty="0" smtClean="0"/>
              <a:t>technologies</a:t>
            </a:r>
          </a:p>
          <a:p>
            <a:r>
              <a:rPr lang="en-US" b="0" dirty="0" smtClean="0"/>
              <a:t>for </a:t>
            </a:r>
            <a:r>
              <a:rPr lang="en-US" b="0" dirty="0"/>
              <a:t>enterprises with a Big Data strategy, spending on data technologies </a:t>
            </a:r>
            <a:r>
              <a:rPr lang="en-US" b="0" dirty="0" smtClean="0"/>
              <a:t>is expected </a:t>
            </a:r>
            <a:r>
              <a:rPr lang="en-US" b="0" dirty="0"/>
              <a:t>to increase by over 25% </a:t>
            </a:r>
            <a:r>
              <a:rPr lang="en-US" b="0" dirty="0" smtClean="0"/>
              <a:t>yearly</a:t>
            </a:r>
            <a:endParaRPr lang="en-US" b="0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4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6265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Growth Trends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data </a:t>
            </a:r>
            <a:r>
              <a:rPr lang="en-US" b="0" dirty="0"/>
              <a:t>management is </a:t>
            </a:r>
            <a:r>
              <a:rPr lang="en-US" b="0" dirty="0" smtClean="0"/>
              <a:t>a </a:t>
            </a:r>
            <a:r>
              <a:rPr lang="en-US" b="0" dirty="0"/>
              <a:t>dominant driver </a:t>
            </a:r>
            <a:r>
              <a:rPr lang="en-US" b="0" dirty="0" smtClean="0"/>
              <a:t>of business </a:t>
            </a:r>
            <a:r>
              <a:rPr lang="en-US" b="0" dirty="0"/>
              <a:t>models and competitive </a:t>
            </a:r>
            <a:r>
              <a:rPr lang="en-US" b="0" dirty="0" smtClean="0"/>
              <a:t>advantage</a:t>
            </a:r>
          </a:p>
          <a:p>
            <a:r>
              <a:rPr lang="en-US" b="0" dirty="0" smtClean="0"/>
              <a:t>fundamental </a:t>
            </a:r>
            <a:r>
              <a:rPr lang="en-US" b="0" dirty="0"/>
              <a:t>change in data management is </a:t>
            </a:r>
            <a:r>
              <a:rPr lang="en-US" b="0" dirty="0" smtClean="0"/>
              <a:t>to store </a:t>
            </a:r>
            <a:r>
              <a:rPr lang="en-US" b="0" dirty="0"/>
              <a:t>and </a:t>
            </a:r>
            <a:r>
              <a:rPr lang="en-US" b="0" dirty="0" smtClean="0"/>
              <a:t>analyze any </a:t>
            </a:r>
            <a:r>
              <a:rPr lang="en-US" b="0" dirty="0"/>
              <a:t>data set — any type of data, any size of data set, </a:t>
            </a:r>
            <a:r>
              <a:rPr lang="en-US" b="0" dirty="0" smtClean="0"/>
              <a:t>from any </a:t>
            </a:r>
            <a:r>
              <a:rPr lang="en-US" b="0" dirty="0"/>
              <a:t>type of user/device, and in any </a:t>
            </a:r>
            <a:r>
              <a:rPr lang="en-US" b="0" dirty="0" smtClean="0"/>
              <a:t>timeframe</a:t>
            </a:r>
          </a:p>
          <a:p>
            <a:r>
              <a:rPr lang="en-US" b="0" dirty="0"/>
              <a:t>demand for actionable intelligence to drive </a:t>
            </a:r>
            <a:r>
              <a:rPr lang="en-US" b="0" dirty="0" smtClean="0"/>
              <a:t>business models </a:t>
            </a:r>
            <a:r>
              <a:rPr lang="en-US" b="0" dirty="0"/>
              <a:t>and an accelerating pace of data </a:t>
            </a:r>
            <a:r>
              <a:rPr lang="en-US" b="0" dirty="0" smtClean="0"/>
              <a:t>growth</a:t>
            </a:r>
          </a:p>
          <a:p>
            <a:r>
              <a:rPr lang="en-US" b="0" dirty="0" smtClean="0"/>
              <a:t>IT to </a:t>
            </a:r>
            <a:r>
              <a:rPr lang="en-US" b="0" dirty="0"/>
              <a:t>shift </a:t>
            </a:r>
            <a:r>
              <a:rPr lang="en-US" b="0" dirty="0" smtClean="0"/>
              <a:t>more dollars </a:t>
            </a:r>
            <a:r>
              <a:rPr lang="en-US" b="0" dirty="0"/>
              <a:t>towards data technologies over the next three </a:t>
            </a:r>
            <a:r>
              <a:rPr lang="en-US" b="0" dirty="0" smtClean="0"/>
              <a:t>years </a:t>
            </a:r>
          </a:p>
          <a:p>
            <a:r>
              <a:rPr lang="en-US" b="0" dirty="0" smtClean="0"/>
              <a:t>new </a:t>
            </a:r>
            <a:r>
              <a:rPr lang="en-US" b="0" dirty="0"/>
              <a:t>Apps, Mobile Devices, Cloud </a:t>
            </a:r>
            <a:r>
              <a:rPr lang="en-US" b="0" dirty="0" smtClean="0"/>
              <a:t>Computing are </a:t>
            </a:r>
            <a:r>
              <a:rPr lang="en-US" b="0" dirty="0"/>
              <a:t>fueling an acceleration of data growth to 50%+ from 40%</a:t>
            </a:r>
            <a:endParaRPr lang="en-GB" b="0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5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6353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Technologies address Data </a:t>
            </a:r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In a recent MS survey 30-40</a:t>
            </a:r>
            <a:r>
              <a:rPr lang="en-US" b="0" dirty="0"/>
              <a:t>% of respondents expect to use </a:t>
            </a:r>
            <a:r>
              <a:rPr lang="en-US" b="0" dirty="0" smtClean="0"/>
              <a:t>new vendors </a:t>
            </a:r>
            <a:r>
              <a:rPr lang="en-US" b="0" dirty="0"/>
              <a:t>for next generation data technologies and the number of technologies in </a:t>
            </a:r>
            <a:r>
              <a:rPr lang="en-US" b="0" dirty="0" smtClean="0"/>
              <a:t>use is </a:t>
            </a:r>
            <a:r>
              <a:rPr lang="en-US" b="0" dirty="0"/>
              <a:t>expected to roughly </a:t>
            </a:r>
            <a:r>
              <a:rPr lang="en-US" b="0" dirty="0" smtClean="0"/>
              <a:t>double</a:t>
            </a:r>
            <a:endParaRPr lang="en-GB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6</a:t>
            </a:fld>
            <a:endParaRPr lang="nl-BE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2799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New Technology Example Regulatory Compliant Cloud Storage: </a:t>
            </a:r>
            <a:r>
              <a:rPr lang="en-US" b="1" dirty="0" err="1" smtClean="0"/>
              <a:t>FinQloud</a:t>
            </a:r>
            <a:endParaRPr lang="en-US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7</a:t>
            </a:fld>
            <a:endParaRPr lang="nl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sp>
        <p:nvSpPr>
          <p:cNvPr id="5" name="TextBox 4"/>
          <p:cNvSpPr txBox="1"/>
          <p:nvPr/>
        </p:nvSpPr>
        <p:spPr>
          <a:xfrm>
            <a:off x="393192" y="1719072"/>
            <a:ext cx="8227281" cy="4801314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Clr>
                <a:srgbClr val="969696"/>
              </a:buClr>
              <a:buSzPct val="120000"/>
              <a:buFont typeface="Wingdings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FinQloud</a:t>
            </a:r>
            <a:r>
              <a:rPr lang="en-US" dirty="0">
                <a:solidFill>
                  <a:schemeClr val="tx1"/>
                </a:solidFill>
              </a:rPr>
              <a:t> from NASDAQ OMX is a secure, cloud computing platform designed </a:t>
            </a:r>
            <a:r>
              <a:rPr lang="en-US" dirty="0" smtClean="0">
                <a:solidFill>
                  <a:schemeClr val="tx1"/>
                </a:solidFill>
              </a:rPr>
              <a:t>for, </a:t>
            </a:r>
            <a:r>
              <a:rPr lang="en-US" dirty="0">
                <a:solidFill>
                  <a:schemeClr val="tx1"/>
                </a:solidFill>
              </a:rPr>
              <a:t>and accessible </a:t>
            </a:r>
            <a:r>
              <a:rPr lang="en-US" u="sng" dirty="0">
                <a:solidFill>
                  <a:schemeClr val="tx1"/>
                </a:solidFill>
              </a:rPr>
              <a:t>exclusively </a:t>
            </a:r>
            <a:r>
              <a:rPr lang="en-US" u="sng" dirty="0" smtClean="0">
                <a:solidFill>
                  <a:schemeClr val="tx1"/>
                </a:solidFill>
              </a:rPr>
              <a:t>by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chemeClr val="tx1"/>
                </a:solidFill>
              </a:rPr>
              <a:t>the financial services sector that combines AWS </a:t>
            </a:r>
            <a:r>
              <a:rPr lang="en-US" dirty="0" smtClean="0">
                <a:solidFill>
                  <a:schemeClr val="tx1"/>
                </a:solidFill>
              </a:rPr>
              <a:t>cloud </a:t>
            </a:r>
            <a:r>
              <a:rPr lang="en-US" dirty="0">
                <a:solidFill>
                  <a:schemeClr val="tx1"/>
                </a:solidFill>
              </a:rPr>
              <a:t>computing expertise with exchange-grade security </a:t>
            </a:r>
            <a:r>
              <a:rPr lang="en-US" dirty="0" smtClean="0">
                <a:solidFill>
                  <a:schemeClr val="tx1"/>
                </a:solidFill>
              </a:rPr>
              <a:t>to </a:t>
            </a:r>
            <a:r>
              <a:rPr lang="en-US" dirty="0">
                <a:solidFill>
                  <a:schemeClr val="tx1"/>
                </a:solidFill>
              </a:rPr>
              <a:t>provide cost-effective and efficient management and storage of financial data mandated by regulation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Clr>
                <a:srgbClr val="969696"/>
              </a:buClr>
              <a:buSzPct val="120000"/>
              <a:buFont typeface="Wingdings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rgbClr val="969696"/>
              </a:buClr>
              <a:buSzPct val="120000"/>
              <a:buFont typeface="Wingdings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FinQloud</a:t>
            </a:r>
            <a:r>
              <a:rPr lang="en-US" dirty="0">
                <a:solidFill>
                  <a:schemeClr val="tx1"/>
                </a:solidFill>
              </a:rPr>
              <a:t> helps firms </a:t>
            </a:r>
            <a:r>
              <a:rPr lang="en-US" u="sng" dirty="0">
                <a:solidFill>
                  <a:schemeClr val="tx1"/>
                </a:solidFill>
              </a:rPr>
              <a:t>reduce the operational costs and complexities </a:t>
            </a:r>
            <a:r>
              <a:rPr lang="en-US" dirty="0">
                <a:solidFill>
                  <a:schemeClr val="tx1"/>
                </a:solidFill>
              </a:rPr>
              <a:t>associated with data and infrastructure management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Clr>
                <a:srgbClr val="969696"/>
              </a:buClr>
              <a:buSzPct val="120000"/>
              <a:buFont typeface="Wingdings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rgbClr val="969696"/>
              </a:buClr>
              <a:buSzPct val="120000"/>
              <a:buFont typeface="Wingdings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FinQloud</a:t>
            </a:r>
            <a:r>
              <a:rPr lang="en-US" dirty="0">
                <a:solidFill>
                  <a:schemeClr val="tx1"/>
                </a:solidFill>
              </a:rPr>
              <a:t> enables financial market participants to </a:t>
            </a:r>
            <a:r>
              <a:rPr lang="en-US" u="sng" dirty="0">
                <a:solidFill>
                  <a:schemeClr val="tx1"/>
                </a:solidFill>
              </a:rPr>
              <a:t>benefit from the economic and performance features of cloud computing</a:t>
            </a:r>
            <a:r>
              <a:rPr lang="en-US" dirty="0">
                <a:solidFill>
                  <a:schemeClr val="tx1"/>
                </a:solidFill>
              </a:rPr>
              <a:t>, while still meeting stringent regulatory and security requirements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Clr>
                <a:srgbClr val="969696"/>
              </a:buClr>
              <a:buSzPct val="120000"/>
              <a:buFont typeface="Wingdings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rgbClr val="969696"/>
              </a:buClr>
              <a:buSzPct val="120000"/>
              <a:buFont typeface="Wingdings" pitchFamily="2" charset="2"/>
              <a:buChar char="§"/>
            </a:pPr>
            <a:r>
              <a:rPr lang="en-US" dirty="0" err="1" smtClean="0">
                <a:solidFill>
                  <a:schemeClr val="tx1"/>
                </a:solidFill>
              </a:rPr>
              <a:t>FinQloud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fully-managed and designed </a:t>
            </a:r>
            <a:r>
              <a:rPr lang="en-US" u="sng" dirty="0">
                <a:solidFill>
                  <a:schemeClr val="tx1"/>
                </a:solidFill>
              </a:rPr>
              <a:t>to immediately help firms reduce their technology burden</a:t>
            </a:r>
            <a:r>
              <a:rPr lang="en-US" dirty="0">
                <a:solidFill>
                  <a:schemeClr val="tx1"/>
                </a:solidFill>
              </a:rPr>
              <a:t>, aid in compliance and refocus resources on revenue driving activities, even as data volumes and regulatory initiatives continually rise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8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 smtClean="0"/>
              <a:t>How </a:t>
            </a:r>
            <a:r>
              <a:rPr lang="en-US" dirty="0" err="1" smtClean="0"/>
              <a:t>FinQloud</a:t>
            </a:r>
            <a:r>
              <a:rPr lang="en-US" dirty="0" smtClean="0"/>
              <a:t> Leverages AWS</a:t>
            </a:r>
            <a:endParaRPr lang="en-US" b="1" dirty="0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46845275"/>
              </p:ext>
            </p:extLst>
          </p:nvPr>
        </p:nvGraphicFramePr>
        <p:xfrm>
          <a:off x="421388" y="1428525"/>
          <a:ext cx="4086225" cy="35712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07871"/>
                <a:gridCol w="3783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FinQloud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90805" marR="9080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805" marR="9080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Cost-effective</a:t>
                      </a:r>
                      <a:r>
                        <a:rPr lang="en-US" sz="1600" baseline="0" dirty="0" smtClean="0"/>
                        <a:t> Data Storage (S3)</a:t>
                      </a:r>
                      <a:endParaRPr lang="en-US" sz="1600" dirty="0"/>
                    </a:p>
                  </a:txBody>
                  <a:tcPr marL="90805" marR="9080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805" marR="9080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Regulatory</a:t>
                      </a:r>
                      <a:r>
                        <a:rPr lang="en-US" sz="1600" baseline="0" dirty="0" smtClean="0"/>
                        <a:t> Records Retention (R3)</a:t>
                      </a:r>
                      <a:endParaRPr lang="en-US" sz="1600" dirty="0"/>
                    </a:p>
                  </a:txBody>
                  <a:tcPr marL="90805" marR="9080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805" marR="9080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“Cold” Data Storage (Glacier)</a:t>
                      </a:r>
                      <a:endParaRPr lang="en-US" sz="1600" dirty="0"/>
                    </a:p>
                  </a:txBody>
                  <a:tcPr marL="90805" marR="9080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805" marR="9080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Complete AWS Suite of Compute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Solutions</a:t>
                      </a:r>
                      <a:endParaRPr lang="en-US" sz="1600" dirty="0"/>
                    </a:p>
                  </a:txBody>
                  <a:tcPr marL="90805" marR="9080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805" marR="9080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Ability</a:t>
                      </a:r>
                      <a:r>
                        <a:rPr lang="en-US" sz="1600" baseline="0" dirty="0" smtClean="0"/>
                        <a:t> to Leverage 3</a:t>
                      </a:r>
                      <a:r>
                        <a:rPr lang="en-US" sz="1600" baseline="30000" dirty="0" smtClean="0"/>
                        <a:t>rd</a:t>
                      </a:r>
                      <a:r>
                        <a:rPr lang="en-US" sz="1600" baseline="0" dirty="0" smtClean="0"/>
                        <a:t> Party Integrators</a:t>
                      </a:r>
                      <a:endParaRPr lang="en-US" sz="1600" dirty="0"/>
                    </a:p>
                  </a:txBody>
                  <a:tcPr marL="90805" marR="9080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805" marR="9080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Tailored</a:t>
                      </a:r>
                      <a:r>
                        <a:rPr lang="en-US" sz="1600" baseline="0" dirty="0" smtClean="0"/>
                        <a:t> for Financial Markets</a:t>
                      </a:r>
                      <a:endParaRPr lang="en-US" sz="1600" dirty="0"/>
                    </a:p>
                  </a:txBody>
                  <a:tcPr marL="90805" marR="9080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805" marR="90805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Industry-specific Provider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MarketPlace</a:t>
                      </a:r>
                    </a:p>
                  </a:txBody>
                  <a:tcPr marL="90805" marR="9080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805" marR="90805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Long Term Contract Commitments</a:t>
                      </a:r>
                    </a:p>
                  </a:txBody>
                  <a:tcPr marL="90805" marR="9080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805" marR="90805"/>
                </a:tc>
              </a:tr>
            </a:tbl>
          </a:graphicData>
        </a:graphic>
      </p:graphicFrame>
      <p:graphicFrame>
        <p:nvGraphicFramePr>
          <p:cNvPr id="20" name="Content Placeholder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90621325"/>
              </p:ext>
            </p:extLst>
          </p:nvPr>
        </p:nvGraphicFramePr>
        <p:xfrm>
          <a:off x="4688588" y="1428525"/>
          <a:ext cx="4095750" cy="3571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16514"/>
                <a:gridCol w="3792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Amazon Web Services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017" marR="91017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017" marR="9101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Cost-effective</a:t>
                      </a:r>
                      <a:r>
                        <a:rPr lang="en-US" sz="1600" baseline="0" dirty="0" smtClean="0"/>
                        <a:t> Data Storage (S3)</a:t>
                      </a:r>
                      <a:endParaRPr lang="en-US" sz="1600" dirty="0"/>
                    </a:p>
                  </a:txBody>
                  <a:tcPr marL="91017" marR="91017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017" marR="9101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Regulatory</a:t>
                      </a:r>
                      <a:r>
                        <a:rPr lang="en-US" sz="1600" baseline="0" dirty="0" smtClean="0"/>
                        <a:t> Records Retention (R3)</a:t>
                      </a:r>
                      <a:endParaRPr lang="en-US" sz="1600" dirty="0"/>
                    </a:p>
                  </a:txBody>
                  <a:tcPr marL="91017" marR="91017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017" marR="9101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“Cold” Data Storage (Glacier)</a:t>
                      </a:r>
                      <a:endParaRPr lang="en-US" sz="1600" dirty="0"/>
                    </a:p>
                  </a:txBody>
                  <a:tcPr marL="91017" marR="91017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017" marR="9101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Complete AWS Suite of Compute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Solutions</a:t>
                      </a:r>
                      <a:endParaRPr lang="en-US" sz="1600" dirty="0"/>
                    </a:p>
                  </a:txBody>
                  <a:tcPr marL="91017" marR="91017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017" marR="9101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Ability to</a:t>
                      </a:r>
                      <a:r>
                        <a:rPr lang="en-US" sz="1600" baseline="0" dirty="0" smtClean="0"/>
                        <a:t> Leverage 3</a:t>
                      </a:r>
                      <a:r>
                        <a:rPr lang="en-US" sz="1600" baseline="30000" dirty="0" smtClean="0"/>
                        <a:t>rd</a:t>
                      </a:r>
                      <a:r>
                        <a:rPr lang="en-US" sz="1600" baseline="0" dirty="0" smtClean="0"/>
                        <a:t> Party Integrators</a:t>
                      </a:r>
                      <a:endParaRPr lang="en-US" sz="1600" dirty="0"/>
                    </a:p>
                  </a:txBody>
                  <a:tcPr marL="91017" marR="91017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017" marR="9101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Tailored</a:t>
                      </a:r>
                      <a:r>
                        <a:rPr lang="en-US" sz="1600" baseline="0" dirty="0" smtClean="0"/>
                        <a:t> for Financial Markets</a:t>
                      </a:r>
                      <a:endParaRPr lang="en-US" sz="1600" dirty="0"/>
                    </a:p>
                  </a:txBody>
                  <a:tcPr marL="91017" marR="91017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017" marR="91017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Industry-specific Provider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MarketPlace</a:t>
                      </a:r>
                    </a:p>
                  </a:txBody>
                  <a:tcPr marL="91017" marR="91017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017" marR="91017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Long Term Contract Commitments</a:t>
                      </a:r>
                    </a:p>
                  </a:txBody>
                  <a:tcPr marL="91017" marR="91017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017" marR="91017"/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8</a:t>
            </a:fld>
            <a:endParaRPr lang="nl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pic>
        <p:nvPicPr>
          <p:cNvPr id="1027" name="Picture 3" descr="C:\Users\edwmul\AppData\Local\Microsoft\Windows\Temporary Internet Files\Content.IE5\5F49CMR3\MC90043253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781177"/>
            <a:ext cx="485568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edwmul\AppData\Local\Microsoft\Windows\Temporary Internet Files\Content.IE5\5F49CMR3\MC90043253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241163"/>
            <a:ext cx="485568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edwmul\AppData\Local\Microsoft\Windows\Temporary Internet Files\Content.IE5\5F49CMR3\MC90043253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324" y="3867151"/>
            <a:ext cx="485568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edwmul\AppData\Local\Microsoft\Windows\Temporary Internet Files\Content.IE5\5F49CMR3\MC90043253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508" y="3493132"/>
            <a:ext cx="485568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edwmul\AppData\Local\Microsoft\Windows\Temporary Internet Files\Content.IE5\5F49CMR3\MC90043253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324" y="2543177"/>
            <a:ext cx="485568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edwmul\AppData\Local\Microsoft\Windows\Temporary Internet Files\Content.IE5\5F49CMR3\MC90043253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324" y="3159757"/>
            <a:ext cx="485568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edwmul\AppData\Local\Microsoft\Windows\Temporary Internet Files\Content.IE5\5F49CMR3\MC90043253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324" y="2195513"/>
            <a:ext cx="485568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C:\Users\edwmul\AppData\Local\Microsoft\Windows\Temporary Internet Files\Content.IE5\5F49CMR3\MC90043253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016" y="1766889"/>
            <a:ext cx="485568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C:\Users\edwmul\AppData\Local\Microsoft\Windows\Temporary Internet Files\Content.IE5\5F49CMR3\MC90043253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340" y="2528889"/>
            <a:ext cx="485568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C:\Users\edwmul\AppData\Local\Microsoft\Windows\Temporary Internet Files\Content.IE5\5F49CMR3\MC90043253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340" y="3122290"/>
            <a:ext cx="485568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C:\Users\edwmul\AppData\Local\Microsoft\Windows\Temporary Internet Files\Content.IE5\5F49CMR3\MC90043253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324" y="4625340"/>
            <a:ext cx="485568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" descr="C:\Users\edwmul\AppData\Local\Microsoft\Windows\Temporary Internet Files\Content.IE5\5F49CMR3\MC90043253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630" y="3513133"/>
            <a:ext cx="485568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85568" y="5072199"/>
            <a:ext cx="8382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FinQloud provides Participants with the ability to consume AWS services/solutions at AWS published prices, with the added benefits of services/solutions purpose-built for financial markets participants that are not available outside the platform – </a:t>
            </a:r>
            <a:r>
              <a:rPr lang="en-US" sz="2000" u="sng" dirty="0" smtClean="0"/>
              <a:t>all at no additional cost.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376067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575050" y="1207824"/>
            <a:ext cx="5111750" cy="47545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46857" y="5054810"/>
            <a:ext cx="4655182" cy="130805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</a:t>
            </a:r>
            <a:r>
              <a:rPr lang="en-US" sz="1050" i="1" dirty="0" smtClean="0"/>
              <a:t>These rules explicitly </a:t>
            </a:r>
            <a:r>
              <a:rPr lang="en-US" sz="1050" i="1" dirty="0"/>
              <a:t>require use of non-rewritable, non-erasable data </a:t>
            </a:r>
            <a:r>
              <a:rPr lang="en-US" sz="1050" i="1" dirty="0" smtClean="0"/>
              <a:t>retention/management </a:t>
            </a:r>
            <a:r>
              <a:rPr lang="en-US" sz="1050" i="1" dirty="0"/>
              <a:t>systems often referred to as “Write Once Read Many” or “WORM.” While the Sarbanes-Oxley Act of 2002 (“SOX”) does not explicitly require WORM, it encourages use of WORM or similar technology as a means of avoiding criminal penalties with regard to altering, destroying, mutilating, concealing, covering up, or falsifying any record or document under Section 802 of SOX.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2152" y="1067327"/>
            <a:ext cx="3554705" cy="5293757"/>
          </a:xfrm>
          <a:prstGeom prst="rect">
            <a:avLst/>
          </a:prstGeom>
          <a:noFill/>
          <a:ln>
            <a:noFill/>
          </a:ln>
          <a:effectLst>
            <a:outerShdw dist="20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342900" indent="-342900">
              <a:buClr>
                <a:srgbClr val="969696"/>
              </a:buClr>
              <a:buFont typeface="Wingdings" pitchFamily="2" charset="2"/>
              <a:buChar char="§"/>
            </a:pPr>
            <a:r>
              <a:rPr lang="en-US" sz="1400" dirty="0" smtClean="0">
                <a:solidFill>
                  <a:schemeClr val="tx1"/>
                </a:solidFill>
              </a:rPr>
              <a:t>Designed to meet the regulatory obligation of broker-dealers and other financial market participants to store data on Books &amp; Records compliant media.</a:t>
            </a:r>
          </a:p>
          <a:p>
            <a:pPr marL="342900" indent="-342900">
              <a:spcBef>
                <a:spcPts val="600"/>
              </a:spcBef>
              <a:buClr>
                <a:srgbClr val="969696"/>
              </a:buClr>
              <a:buFont typeface="Wingdings" pitchFamily="2" charset="2"/>
              <a:buChar char="§"/>
            </a:pPr>
            <a:endParaRPr lang="en-US" sz="1400" dirty="0" smtClean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969696"/>
              </a:buClr>
              <a:buFont typeface="Wingdings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Represents the next generation of “write once, read many” (WORM) compliant storage solutions</a:t>
            </a:r>
            <a:r>
              <a:rPr lang="en-US" sz="1200" dirty="0" smtClean="0">
                <a:solidFill>
                  <a:schemeClr val="tx1"/>
                </a:solidFill>
              </a:rPr>
              <a:t>.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969696"/>
              </a:buClr>
              <a:buFont typeface="Wingdings" pitchFamily="2" charset="2"/>
              <a:buChar char="§"/>
            </a:pPr>
            <a:endParaRPr lang="en-US" sz="1400" dirty="0" smtClean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969696"/>
              </a:buClr>
              <a:buFont typeface="Wingdings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Includes the use of Query, the search and retrieval tool that is a companion offering to </a:t>
            </a:r>
            <a:r>
              <a:rPr lang="en-US" sz="1400" dirty="0" err="1">
                <a:solidFill>
                  <a:schemeClr val="tx1"/>
                </a:solidFill>
              </a:rPr>
              <a:t>FinQloud’s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StrongBox</a:t>
            </a:r>
            <a:r>
              <a:rPr lang="en-US" sz="1400" dirty="0">
                <a:solidFill>
                  <a:schemeClr val="tx1"/>
                </a:solidFill>
              </a:rPr>
              <a:t> data storage </a:t>
            </a:r>
            <a:r>
              <a:rPr lang="en-US" sz="1400" dirty="0" smtClean="0">
                <a:solidFill>
                  <a:schemeClr val="tx1"/>
                </a:solidFill>
              </a:rPr>
              <a:t>solutions.</a:t>
            </a:r>
            <a:endParaRPr lang="en-US" sz="140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969696"/>
              </a:buClr>
              <a:buFont typeface="Wingdings" pitchFamily="2" charset="2"/>
              <a:buChar char="§"/>
            </a:pPr>
            <a:endParaRPr lang="en-US" sz="1400" dirty="0" smtClean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969696"/>
              </a:buClr>
              <a:buFont typeface="Wingdings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Two independent 3</a:t>
            </a:r>
            <a:r>
              <a:rPr lang="en-US" sz="1400" baseline="30000" dirty="0">
                <a:solidFill>
                  <a:schemeClr val="tx1"/>
                </a:solidFill>
              </a:rPr>
              <a:t>rd</a:t>
            </a:r>
            <a:r>
              <a:rPr lang="en-US" sz="1400" dirty="0">
                <a:solidFill>
                  <a:schemeClr val="tx1"/>
                </a:solidFill>
              </a:rPr>
              <a:t> parties have conducted in-depth technical assessments of R3’s ability to meet the data storage and retention requirements of SEC Rule 17a-4, the positive results of which will be published in Q1 2013.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89744" y="1117502"/>
            <a:ext cx="4334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Financial Data Storage &amp; Related Regulations</a:t>
            </a:r>
            <a:endParaRPr lang="en-US" sz="1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744" y="1389654"/>
            <a:ext cx="4169410" cy="3793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4879075" y="6520171"/>
            <a:ext cx="2133600" cy="365125"/>
          </a:xfrm>
        </p:spPr>
        <p:txBody>
          <a:bodyPr/>
          <a:lstStyle/>
          <a:p>
            <a:r>
              <a:rPr lang="en-US" smtClean="0"/>
              <a:t>April 2013</a:t>
            </a:r>
            <a:endParaRPr lang="en-US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393192" y="228600"/>
            <a:ext cx="8356826" cy="102575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Regulatory Records Retention (R3) Data Storage</a:t>
            </a:r>
            <a:endParaRPr lang="en-GB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B3881-84A5-4EF5-B112-1502BC3DD94E}" type="slidenum">
              <a:rPr lang="en-US" smtClean="0"/>
              <a:t>9</a:t>
            </a:fld>
            <a:endParaRPr lang="en-US" dirty="0"/>
          </a:p>
        </p:txBody>
      </p:sp>
      <p:sp>
        <p:nvSpPr>
          <p:cNvPr id="16" name="Footer Placeholder 2"/>
          <p:cNvSpPr txBox="1">
            <a:spLocks/>
          </p:cNvSpPr>
          <p:nvPr/>
        </p:nvSpPr>
        <p:spPr>
          <a:xfrm>
            <a:off x="609582" y="6520968"/>
            <a:ext cx="2490805" cy="15013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nl-B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BE" dirty="0" smtClean="0"/>
              <a:t>- Datacenter Strategies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9478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BYOD is evolving into BYOC – Cloud </a:t>
            </a:r>
            <a:r>
              <a:rPr lang="en-US" dirty="0" smtClean="0"/>
              <a:t>Sprawl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0100" lvl="1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22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IT under pressure from business to support a flexible Smart Device driven infrastructure</a:t>
            </a:r>
          </a:p>
          <a:p>
            <a:pPr marL="800100" lvl="1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sz="22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Proliferation of Smart devices hard to manage and support</a:t>
            </a:r>
          </a:p>
          <a:p>
            <a:pPr marL="800100" lvl="1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sz="2200" dirty="0">
                <a:latin typeface="Arial" charset="0"/>
                <a:ea typeface="ＭＳ Ｐゴシック" charset="0"/>
              </a:rPr>
              <a:t>Data exists in Silos amongst Cloud Services,  internal Apps and Messaging services</a:t>
            </a:r>
            <a:endParaRPr lang="en-US" sz="2200" dirty="0">
              <a:latin typeface="Arial" charset="0"/>
              <a:ea typeface="ＭＳ Ｐゴシック" charset="0"/>
            </a:endParaRPr>
          </a:p>
          <a:p>
            <a:pPr marL="1257300" lvl="2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sz="2000" dirty="0">
                <a:latin typeface="Arial" charset="0"/>
                <a:ea typeface="ＭＳ Ｐゴシック" charset="0"/>
              </a:rPr>
              <a:t>Hard to locate or search amongst corporate data</a:t>
            </a:r>
          </a:p>
          <a:p>
            <a:pPr marL="1257300" lvl="2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sz="2000" dirty="0">
                <a:latin typeface="Arial" charset="0"/>
                <a:ea typeface="ＭＳ Ｐゴシック" charset="0"/>
              </a:rPr>
              <a:t>More data being stored in non traditional data sources (</a:t>
            </a:r>
            <a:r>
              <a:rPr lang="en-GB" sz="2000" dirty="0" err="1">
                <a:latin typeface="Arial" charset="0"/>
                <a:ea typeface="ＭＳ Ｐゴシック" charset="0"/>
              </a:rPr>
              <a:t>Dropbox</a:t>
            </a:r>
            <a:r>
              <a:rPr lang="en-GB" sz="2000" dirty="0">
                <a:latin typeface="Arial" charset="0"/>
                <a:ea typeface="ＭＳ Ｐゴシック" charset="0"/>
              </a:rPr>
              <a:t>, Box, Google Drive, etc.)</a:t>
            </a:r>
          </a:p>
          <a:p>
            <a:pPr marL="1257300" lvl="2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sz="2000" dirty="0">
                <a:latin typeface="Arial" charset="0"/>
                <a:ea typeface="ＭＳ Ｐゴシック" charset="0"/>
              </a:rPr>
              <a:t>Although data exists in email or archive it is “stuck” and not </a:t>
            </a:r>
            <a:r>
              <a:rPr lang="en-GB" sz="2000" dirty="0" smtClean="0">
                <a:latin typeface="Arial" charset="0"/>
                <a:ea typeface="ＭＳ Ｐゴシック" charset="0"/>
              </a:rPr>
              <a:t>visible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B3881-84A5-4EF5-B112-1502BC3DD94E}" type="slidenum">
              <a:rPr lang="en-US" smtClean="0"/>
              <a:t>10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- Datacenter Strategies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36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Cloud is better than your Cloud 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0100" lvl="1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2200" dirty="0" err="1">
                <a:latin typeface="Arial" charset="0"/>
                <a:ea typeface="ＭＳ Ｐゴシック" charset="0"/>
              </a:rPr>
              <a:t>SaaS</a:t>
            </a:r>
            <a:r>
              <a:rPr lang="en-US" sz="2200" dirty="0">
                <a:latin typeface="Arial" charset="0"/>
                <a:ea typeface="ＭＳ Ｐゴシック" charset="0"/>
              </a:rPr>
              <a:t> Service Providers competing for you to move your data from one silo to another</a:t>
            </a:r>
          </a:p>
          <a:p>
            <a:pPr marL="1257300" lvl="2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sz="2000" dirty="0">
                <a:latin typeface="Arial" charset="0"/>
                <a:ea typeface="ＭＳ Ｐゴシック" charset="0"/>
              </a:rPr>
              <a:t>and invariably it is not easy to move</a:t>
            </a:r>
          </a:p>
          <a:p>
            <a:pPr marL="1257300" lvl="2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sz="2000" dirty="0">
                <a:latin typeface="Arial" charset="0"/>
                <a:ea typeface="ＭＳ Ｐゴシック" charset="0"/>
              </a:rPr>
              <a:t>and more are popping up every day…especially in the Cloud Storage space</a:t>
            </a:r>
          </a:p>
          <a:p>
            <a:pPr marL="800100" lvl="1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sz="2200" dirty="0">
                <a:latin typeface="Arial" charset="0"/>
                <a:ea typeface="ＭＳ Ｐゴシック" charset="0"/>
              </a:rPr>
              <a:t>Companies show that they will potentially try and move provider / data based on just one feature missing</a:t>
            </a:r>
            <a:endParaRPr lang="en-US" sz="1600" dirty="0">
              <a:latin typeface="Arial" charset="0"/>
              <a:ea typeface="ＭＳ Ｐゴシック" charset="0"/>
            </a:endParaRPr>
          </a:p>
          <a:p>
            <a:pPr marL="1257300" lvl="2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“We want </a:t>
            </a:r>
            <a:r>
              <a:rPr lang="en-US" sz="2000" dirty="0" err="1">
                <a:latin typeface="Arial" charset="0"/>
                <a:ea typeface="ＭＳ Ｐゴシック" charset="0"/>
              </a:rPr>
              <a:t>DropBox</a:t>
            </a:r>
            <a:r>
              <a:rPr lang="en-US" sz="2000" dirty="0">
                <a:latin typeface="Arial" charset="0"/>
                <a:ea typeface="ＭＳ Ｐゴシック" charset="0"/>
              </a:rPr>
              <a:t> replication”</a:t>
            </a:r>
          </a:p>
          <a:p>
            <a:pPr marL="1257300" lvl="2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sz="2000" dirty="0">
                <a:latin typeface="Arial" charset="0"/>
                <a:ea typeface="ＭＳ Ｐゴシック" charset="0"/>
              </a:rPr>
              <a:t>“We can’t work with the </a:t>
            </a:r>
            <a:r>
              <a:rPr lang="en-GB" sz="2000" dirty="0" err="1">
                <a:latin typeface="Arial" charset="0"/>
                <a:ea typeface="ＭＳ Ｐゴシック" charset="0"/>
              </a:rPr>
              <a:t>DropBox</a:t>
            </a:r>
            <a:r>
              <a:rPr lang="en-GB" sz="2000" dirty="0">
                <a:latin typeface="Arial" charset="0"/>
                <a:ea typeface="ＭＳ Ｐゴシック" charset="0"/>
              </a:rPr>
              <a:t> files on iWork on our </a:t>
            </a:r>
            <a:r>
              <a:rPr lang="en-GB" sz="2000" dirty="0" err="1">
                <a:latin typeface="Arial" charset="0"/>
                <a:ea typeface="ＭＳ Ｐゴシック" charset="0"/>
              </a:rPr>
              <a:t>iPad</a:t>
            </a:r>
            <a:r>
              <a:rPr lang="en-GB" sz="2000" dirty="0">
                <a:latin typeface="Arial" charset="0"/>
                <a:ea typeface="ＭＳ Ｐゴシック" charset="0"/>
              </a:rPr>
              <a:t>”</a:t>
            </a:r>
          </a:p>
          <a:p>
            <a:pPr marL="1257300" lvl="2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sz="2000" dirty="0">
                <a:latin typeface="Arial" charset="0"/>
                <a:ea typeface="ＭＳ Ｐゴシック" charset="0"/>
              </a:rPr>
              <a:t>“Our Core business Apps need FTP support</a:t>
            </a:r>
            <a:r>
              <a:rPr lang="en-GB" sz="2000" dirty="0" smtClean="0">
                <a:latin typeface="Arial" charset="0"/>
                <a:ea typeface="ＭＳ Ｐゴシック" charset="0"/>
              </a:rPr>
              <a:t>”</a:t>
            </a:r>
            <a:endParaRPr lang="en-GB" sz="2000" dirty="0">
              <a:latin typeface="Arial" charset="0"/>
              <a:ea typeface="ＭＳ Ｐゴシック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B3881-84A5-4EF5-B112-1502BC3DD94E}" type="slidenum">
              <a:rPr lang="en-US" smtClean="0"/>
              <a:t>11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- Datacenter Strategies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93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what about legislation 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0100" lvl="1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dirty="0">
                <a:latin typeface="Arial" charset="0"/>
                <a:ea typeface="ＭＳ Ｐゴシック" charset="0"/>
              </a:rPr>
              <a:t>Legislation evolving and will become stricter</a:t>
            </a:r>
            <a:endParaRPr lang="en-US" dirty="0">
              <a:latin typeface="Arial" charset="0"/>
              <a:ea typeface="ＭＳ Ｐゴシック" charset="0"/>
            </a:endParaRPr>
          </a:p>
          <a:p>
            <a:pPr marL="800100" lvl="1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How do you add governance amongst the distributed sprawl of public / private cloud services</a:t>
            </a:r>
          </a:p>
          <a:p>
            <a:pPr marL="1200150" lvl="2" indent="-28575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dirty="0">
                <a:latin typeface="Arial" charset="0"/>
                <a:ea typeface="ＭＳ Ｐゴシック" charset="0"/>
              </a:rPr>
              <a:t>HIPAA, FERPA, PCI, SOX, etc.</a:t>
            </a:r>
          </a:p>
          <a:p>
            <a:pPr marL="1200150" lvl="2" indent="-28575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dirty="0">
                <a:latin typeface="Arial" charset="0"/>
                <a:ea typeface="ＭＳ Ｐゴシック" charset="0"/>
              </a:rPr>
              <a:t>and more are popping up every day…especially in the Cloud Storage space</a:t>
            </a:r>
          </a:p>
          <a:p>
            <a:pPr marL="800100" lvl="1" indent="-34290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dirty="0">
                <a:latin typeface="Arial" charset="0"/>
                <a:ea typeface="ＭＳ Ｐゴシック" charset="0"/>
              </a:rPr>
              <a:t>What about Country specific legislation ?</a:t>
            </a:r>
            <a:endParaRPr lang="en-US" sz="1400" dirty="0">
              <a:latin typeface="Arial" charset="0"/>
              <a:ea typeface="ＭＳ Ｐゴシック" charset="0"/>
            </a:endParaRPr>
          </a:p>
          <a:p>
            <a:pPr marL="1200150" lvl="2" indent="-28575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dirty="0">
                <a:latin typeface="Arial" charset="0"/>
                <a:ea typeface="ＭＳ Ｐゴシック" charset="0"/>
              </a:rPr>
              <a:t>Patriot Act </a:t>
            </a:r>
          </a:p>
          <a:p>
            <a:pPr marL="1200150" lvl="2" indent="-28575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dirty="0">
                <a:latin typeface="Arial" charset="0"/>
                <a:ea typeface="ＭＳ Ｐゴシック" charset="0"/>
              </a:rPr>
              <a:t>Legislation regarding data staying within country borders ?</a:t>
            </a:r>
            <a:endParaRPr lang="en-US" dirty="0">
              <a:latin typeface="Arial" charset="0"/>
              <a:ea typeface="ＭＳ Ｐゴシック" charset="0"/>
            </a:endParaRPr>
          </a:p>
          <a:p>
            <a:pPr marL="1657350" lvl="3" indent="-28575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sz="1400" dirty="0">
                <a:latin typeface="Arial" charset="0"/>
                <a:ea typeface="ＭＳ Ｐゴシック" charset="0"/>
              </a:rPr>
              <a:t>Canadian Public Sector or Government body</a:t>
            </a:r>
          </a:p>
          <a:p>
            <a:pPr marL="1657350" lvl="3" indent="-28575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sz="1400" dirty="0">
                <a:latin typeface="Arial" charset="0"/>
                <a:ea typeface="ＭＳ Ｐゴシック" charset="0"/>
              </a:rPr>
              <a:t>Australian business laws on customer privacy</a:t>
            </a:r>
          </a:p>
          <a:p>
            <a:pPr marL="1657350" lvl="3" indent="-285750">
              <a:lnSpc>
                <a:spcPct val="95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GB" sz="1400" dirty="0">
                <a:latin typeface="Arial" charset="0"/>
                <a:ea typeface="ＭＳ Ｐゴシック" charset="0"/>
              </a:rPr>
              <a:t>etc. 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B3881-84A5-4EF5-B112-1502BC3DD94E}" type="slidenum">
              <a:rPr lang="en-US" smtClean="0"/>
              <a:t>12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- Datacenter Strategies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43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Made Easy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391887" y="805569"/>
            <a:ext cx="8356826" cy="1180086"/>
          </a:xfrm>
          <a:extLst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Storage Made Easy provides </a:t>
            </a:r>
            <a:r>
              <a:rPr lang="en-US" sz="1800" b="1" dirty="0">
                <a:solidFill>
                  <a:schemeClr val="tx1"/>
                </a:solidFill>
              </a:rPr>
              <a:t>a secure, audited, file synchronization and collaboration platform that unifies Cloud and On-premise file sources and can be deployed on-site as well as being externally hosted, and that is accessible from all major operating systems and mobile devices.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A5957-BBBF-47D1-976F-3A031556480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grpSp>
        <p:nvGrpSpPr>
          <p:cNvPr id="20484" name="Group 7"/>
          <p:cNvGrpSpPr>
            <a:grpSpLocks/>
          </p:cNvGrpSpPr>
          <p:nvPr/>
        </p:nvGrpSpPr>
        <p:grpSpPr bwMode="auto">
          <a:xfrm>
            <a:off x="3241583" y="2572326"/>
            <a:ext cx="2600325" cy="2821689"/>
            <a:chOff x="706420" y="2026322"/>
            <a:chExt cx="2600225" cy="3662220"/>
          </a:xfrm>
          <a:solidFill>
            <a:srgbClr val="00B0F0"/>
          </a:solidFill>
        </p:grpSpPr>
        <p:sp>
          <p:nvSpPr>
            <p:cNvPr id="5" name="Isosceles Triangle 4"/>
            <p:cNvSpPr/>
            <p:nvPr/>
          </p:nvSpPr>
          <p:spPr bwMode="auto">
            <a:xfrm>
              <a:off x="706420" y="2026322"/>
              <a:ext cx="2600225" cy="3662220"/>
            </a:xfrm>
            <a:prstGeom prst="triangle">
              <a:avLst/>
            </a:prstGeom>
            <a:grpFill/>
            <a:ln w="38100">
              <a:solidFill>
                <a:srgbClr val="0070C0"/>
              </a:solidFill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200">
                <a:solidFill>
                  <a:srgbClr val="FFFFFF"/>
                </a:solidFill>
                <a:latin typeface="Helvetica Neue Bold Condensed" charset="0"/>
                <a:ea typeface="ヒラギノ角ゴ ProN W6" charset="0"/>
                <a:cs typeface="ヒラギノ角ゴ ProN W6" charset="0"/>
                <a:sym typeface="Helvetica Neue Bold Condensed" charset="0"/>
              </a:endParaRPr>
            </a:p>
          </p:txBody>
        </p:sp>
        <p:sp>
          <p:nvSpPr>
            <p:cNvPr id="7" name="Cloud 6"/>
            <p:cNvSpPr/>
            <p:nvPr/>
          </p:nvSpPr>
          <p:spPr bwMode="auto">
            <a:xfrm>
              <a:off x="1168365" y="3943948"/>
              <a:ext cx="1662048" cy="1412820"/>
            </a:xfrm>
            <a:prstGeom prst="cloud">
              <a:avLst/>
            </a:prstGeom>
            <a:solidFill>
              <a:srgbClr val="FFFFFF"/>
            </a:solidFill>
            <a:ln w="38100">
              <a:noFill/>
            </a:ln>
            <a:effectLst/>
            <a:ex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dirty="0">
                  <a:solidFill>
                    <a:srgbClr val="000000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rPr>
                <a:t>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dirty="0">
                  <a:solidFill>
                    <a:srgbClr val="000000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rPr>
                <a:t>Unifying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dirty="0">
                  <a:solidFill>
                    <a:srgbClr val="000000"/>
                  </a:solidFill>
                  <a:latin typeface="Helvetica Neue Bold Condensed" charset="0"/>
                  <a:ea typeface="ヒラギノ角ゴ ProN W6" charset="0"/>
                  <a:cs typeface="ヒラギノ角ゴ ProN W6" charset="0"/>
                  <a:sym typeface="Helvetica Neue Bold Condensed" charset="0"/>
                </a:rPr>
                <a:t>public/private clouds</a:t>
              </a:r>
              <a:endParaRPr lang="en-US" sz="1200" dirty="0">
                <a:solidFill>
                  <a:srgbClr val="000000"/>
                </a:solidFill>
                <a:latin typeface="Helvetica Neue Bold Condensed" charset="0"/>
                <a:ea typeface="ヒラギノ角ゴ ProN W6" charset="0"/>
                <a:cs typeface="ヒラギノ角ゴ ProN W6" charset="0"/>
                <a:sym typeface="Helvetica Neue Bold Condensed" charset="0"/>
              </a:endParaRPr>
            </a:p>
          </p:txBody>
        </p:sp>
      </p:grpSp>
      <p:sp>
        <p:nvSpPr>
          <p:cNvPr id="20485" name="TextBox 8"/>
          <p:cNvSpPr txBox="1">
            <a:spLocks noChangeArrowheads="1"/>
          </p:cNvSpPr>
          <p:nvPr/>
        </p:nvSpPr>
        <p:spPr bwMode="auto">
          <a:xfrm>
            <a:off x="2936614" y="5408657"/>
            <a:ext cx="31213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0000"/>
                </a:solidFill>
              </a:rPr>
              <a:t>Unified data </a:t>
            </a:r>
            <a:r>
              <a:rPr lang="en-GB" dirty="0" smtClean="0">
                <a:solidFill>
                  <a:srgbClr val="000000"/>
                </a:solidFill>
              </a:rPr>
              <a:t>view</a:t>
            </a:r>
            <a:endParaRPr lang="en-GB" dirty="0">
              <a:solidFill>
                <a:srgbClr val="000000"/>
              </a:solidFill>
            </a:endParaRPr>
          </a:p>
          <a:p>
            <a:pPr algn="ctr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0000"/>
                </a:solidFill>
              </a:rPr>
              <a:t>Single </a:t>
            </a:r>
            <a:r>
              <a:rPr lang="en-GB" dirty="0" smtClean="0">
                <a:solidFill>
                  <a:srgbClr val="000000"/>
                </a:solidFill>
              </a:rPr>
              <a:t>management / search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0486" name="TextBox 69"/>
          <p:cNvSpPr txBox="1">
            <a:spLocks noChangeArrowheads="1"/>
          </p:cNvSpPr>
          <p:nvPr/>
        </p:nvSpPr>
        <p:spPr bwMode="auto">
          <a:xfrm rot="3929852">
            <a:off x="4452839" y="3626048"/>
            <a:ext cx="210346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GB" sz="1700" dirty="0" smtClean="0">
                <a:solidFill>
                  <a:srgbClr val="000000"/>
                </a:solidFill>
              </a:rPr>
              <a:t>Centralized Search,</a:t>
            </a:r>
          </a:p>
          <a:p>
            <a:pPr algn="ctr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GB" sz="1700" dirty="0" smtClean="0">
                <a:solidFill>
                  <a:srgbClr val="000000"/>
                </a:solidFill>
              </a:rPr>
              <a:t>Permissions</a:t>
            </a: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20487" name="TextBox 70"/>
          <p:cNvSpPr txBox="1">
            <a:spLocks noChangeArrowheads="1"/>
          </p:cNvSpPr>
          <p:nvPr/>
        </p:nvSpPr>
        <p:spPr bwMode="auto">
          <a:xfrm rot="17725799">
            <a:off x="2017142" y="3612930"/>
            <a:ext cx="2709396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GB" sz="1700" dirty="0" smtClean="0">
                <a:solidFill>
                  <a:srgbClr val="000000"/>
                </a:solidFill>
              </a:rPr>
              <a:t>Centralized e-compliance,</a:t>
            </a:r>
          </a:p>
          <a:p>
            <a:pPr algn="ctr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GB" sz="1700" dirty="0" smtClean="0">
                <a:solidFill>
                  <a:srgbClr val="000000"/>
                </a:solidFill>
              </a:rPr>
              <a:t>Audit,</a:t>
            </a:r>
          </a:p>
          <a:p>
            <a:pPr algn="ctr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GB" sz="1700" dirty="0" smtClean="0">
                <a:solidFill>
                  <a:srgbClr val="000000"/>
                </a:solidFill>
              </a:rPr>
              <a:t>BYOD</a:t>
            </a: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20488" name="Rectangle 2"/>
          <p:cNvSpPr>
            <a:spLocks noChangeArrowheads="1"/>
          </p:cNvSpPr>
          <p:nvPr/>
        </p:nvSpPr>
        <p:spPr bwMode="auto">
          <a:xfrm>
            <a:off x="2211296" y="5978239"/>
            <a:ext cx="4572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000000"/>
                </a:solidFill>
              </a:rPr>
              <a:t>(users </a:t>
            </a:r>
            <a:r>
              <a:rPr lang="en-GB" sz="1200" dirty="0">
                <a:solidFill>
                  <a:srgbClr val="000000"/>
                </a:solidFill>
              </a:rPr>
              <a:t>/ permissions / </a:t>
            </a:r>
            <a:r>
              <a:rPr lang="en-GB" sz="1200" dirty="0" smtClean="0">
                <a:solidFill>
                  <a:srgbClr val="000000"/>
                </a:solidFill>
              </a:rPr>
              <a:t>sharing</a:t>
            </a:r>
            <a:r>
              <a:rPr lang="en-GB" sz="1200" dirty="0">
                <a:solidFill>
                  <a:srgbClr val="000000"/>
                </a:solidFill>
              </a:rPr>
              <a:t>)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1" name="Date Placeholder 9"/>
          <p:cNvSpPr txBox="1">
            <a:spLocks/>
          </p:cNvSpPr>
          <p:nvPr/>
        </p:nvSpPr>
        <p:spPr>
          <a:xfrm>
            <a:off x="4797187" y="64787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 smtClean="0"/>
              <a:t>April 2013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9899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174"/>
            <a:r>
              <a:rPr lang="en-US" dirty="0">
                <a:solidFill>
                  <a:srgbClr val="000000"/>
                </a:solidFill>
                <a:latin typeface="+mj-lt"/>
              </a:rPr>
              <a:t>“Single Pane of Glass” View of all Storage Silos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14</a:t>
            </a:fld>
            <a:endParaRPr lang="nl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" y="731226"/>
            <a:ext cx="9144000" cy="5624212"/>
          </a:xfrm>
          <a:prstGeom prst="rect">
            <a:avLst/>
          </a:prstGeom>
          <a:ln w="12700" cmpd="sng">
            <a:noFill/>
          </a:ln>
        </p:spPr>
      </p:pic>
    </p:spTree>
    <p:extLst>
      <p:ext uri="{BB962C8B-B14F-4D97-AF65-F5344CB8AC3E}">
        <p14:creationId xmlns:p14="http://schemas.microsoft.com/office/powerpoint/2010/main" val="325834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174"/>
            <a:r>
              <a:rPr lang="en-US" dirty="0">
                <a:solidFill>
                  <a:srgbClr val="000000"/>
                </a:solidFill>
              </a:rPr>
              <a:t>Secure, Audited File Synchronization and Collaboration from Web, Desktop or Mobile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15</a:t>
            </a:fld>
            <a:endParaRPr lang="nl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pic>
        <p:nvPicPr>
          <p:cNvPr id="9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23161"/>
            <a:ext cx="9144000" cy="51780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301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Big Data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115000"/>
              <a:buFont typeface="Wingdings" pitchFamily="2" charset="2"/>
              <a:buChar char="§"/>
            </a:pPr>
            <a:r>
              <a:rPr lang="en-US" dirty="0" smtClean="0"/>
              <a:t>Explosive Growth of Data</a:t>
            </a:r>
          </a:p>
          <a:p>
            <a:pPr lvl="1">
              <a:buSzPct val="115000"/>
              <a:buFont typeface="Wingdings" pitchFamily="2" charset="2"/>
              <a:buChar char="§"/>
            </a:pPr>
            <a:r>
              <a:rPr lang="en-US" dirty="0" smtClean="0"/>
              <a:t>Keep it all – you never know what will be needed</a:t>
            </a:r>
          </a:p>
          <a:p>
            <a:pPr lvl="1">
              <a:buSzPct val="115000"/>
              <a:buFont typeface="Wingdings" pitchFamily="2" charset="2"/>
              <a:buChar char="§"/>
            </a:pPr>
            <a:r>
              <a:rPr lang="en-US" dirty="0" smtClean="0"/>
              <a:t>Use relatively inexpensive commodity hardware or the cloud</a:t>
            </a:r>
          </a:p>
          <a:p>
            <a:pPr>
              <a:buSzPct val="115000"/>
              <a:buFont typeface="Wingdings" pitchFamily="2" charset="2"/>
              <a:buChar char="§"/>
            </a:pPr>
            <a:r>
              <a:rPr lang="en-US" dirty="0" smtClean="0"/>
              <a:t>New Business Models</a:t>
            </a:r>
          </a:p>
          <a:p>
            <a:pPr lvl="1">
              <a:buSzPct val="115000"/>
              <a:buFont typeface="Wingdings" pitchFamily="2" charset="2"/>
              <a:buChar char="§"/>
            </a:pPr>
            <a:r>
              <a:rPr lang="en-US" dirty="0" smtClean="0"/>
              <a:t>Predictive Analytics</a:t>
            </a:r>
          </a:p>
          <a:p>
            <a:pPr lvl="1">
              <a:buSzPct val="115000"/>
              <a:buFont typeface="Wingdings" pitchFamily="2" charset="2"/>
              <a:buChar char="§"/>
            </a:pPr>
            <a:r>
              <a:rPr lang="en-US" dirty="0" smtClean="0"/>
              <a:t>Fraud Detection</a:t>
            </a:r>
          </a:p>
          <a:p>
            <a:pPr lvl="1">
              <a:buSzPct val="115000"/>
              <a:buFont typeface="Wingdings" pitchFamily="2" charset="2"/>
              <a:buChar char="§"/>
            </a:pPr>
            <a:r>
              <a:rPr lang="en-US" dirty="0" smtClean="0"/>
              <a:t>Policy Violations</a:t>
            </a:r>
          </a:p>
          <a:p>
            <a:pPr>
              <a:buSzPct val="115000"/>
              <a:buFont typeface="Wingdings" pitchFamily="2" charset="2"/>
              <a:buChar char="§"/>
            </a:pPr>
            <a:r>
              <a:rPr lang="en-US" dirty="0" smtClean="0"/>
              <a:t>New Technology</a:t>
            </a:r>
          </a:p>
          <a:p>
            <a:pPr lvl="1">
              <a:buSzPct val="115000"/>
              <a:buFont typeface="Wingdings" pitchFamily="2" charset="2"/>
              <a:buChar char="§"/>
            </a:pPr>
            <a:r>
              <a:rPr lang="en-US" dirty="0" smtClean="0"/>
              <a:t>Existing Players – SAP, IBM, Oracle</a:t>
            </a:r>
          </a:p>
          <a:p>
            <a:pPr lvl="1">
              <a:buSzPct val="115000"/>
              <a:buFont typeface="Wingdings" pitchFamily="2" charset="2"/>
              <a:buChar char="§"/>
            </a:pPr>
            <a:r>
              <a:rPr lang="en-US" dirty="0" smtClean="0"/>
              <a:t>New Players – </a:t>
            </a:r>
            <a:r>
              <a:rPr lang="en-US" dirty="0" err="1" smtClean="0"/>
              <a:t>Cloudera</a:t>
            </a:r>
            <a:r>
              <a:rPr lang="en-US" dirty="0" smtClean="0"/>
              <a:t>, Apache, Nebula, Amazon</a:t>
            </a:r>
          </a:p>
          <a:p>
            <a:pPr lvl="1">
              <a:buSzPct val="115000"/>
              <a:buFont typeface="Wingdings" pitchFamily="2" charset="2"/>
              <a:buChar char="§"/>
            </a:pP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B3881-84A5-4EF5-B112-1502BC3DD94E}" type="slidenum">
              <a:rPr lang="en-US" smtClean="0"/>
              <a:t>16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5790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Explosive Growth of Data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17</a:t>
            </a:fld>
            <a:endParaRPr lang="nl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14375" y="2335570"/>
            <a:ext cx="6867525" cy="335280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47675" y="1928470"/>
            <a:ext cx="666750" cy="4000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Source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7675" y="2519020"/>
            <a:ext cx="666750" cy="4000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Source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7675" y="3128620"/>
            <a:ext cx="666750" cy="4000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Source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33550" y="1928470"/>
            <a:ext cx="914400" cy="15049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Analyze, Process, Validate, Audit,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Load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13" name="Flowchart: Magnetic Disk 12"/>
          <p:cNvSpPr/>
          <p:nvPr/>
        </p:nvSpPr>
        <p:spPr>
          <a:xfrm>
            <a:off x="3086100" y="2128495"/>
            <a:ext cx="1162050" cy="1104900"/>
          </a:xfrm>
          <a:prstGeom prst="flowChartMagneticDisk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Data Warehouse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14" name="Cube 13"/>
          <p:cNvSpPr/>
          <p:nvPr/>
        </p:nvSpPr>
        <p:spPr>
          <a:xfrm>
            <a:off x="4557712" y="1928470"/>
            <a:ext cx="876300" cy="685800"/>
          </a:xfrm>
          <a:prstGeom prst="cub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Data Mart</a:t>
            </a:r>
            <a:endParaRPr lang="en-GB" dirty="0" err="1" smtClean="0">
              <a:solidFill>
                <a:schemeClr val="tx1"/>
              </a:solidFill>
            </a:endParaRPr>
          </a:p>
        </p:txBody>
      </p:sp>
      <p:sp>
        <p:nvSpPr>
          <p:cNvPr id="15" name="Cube 14"/>
          <p:cNvSpPr/>
          <p:nvPr/>
        </p:nvSpPr>
        <p:spPr>
          <a:xfrm>
            <a:off x="4557712" y="2719045"/>
            <a:ext cx="876300" cy="685800"/>
          </a:xfrm>
          <a:prstGeom prst="cub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Data Mart</a:t>
            </a:r>
            <a:endParaRPr lang="en-GB" dirty="0" err="1" smtClean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81400" y="4443070"/>
            <a:ext cx="666750" cy="4000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Source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581400" y="4985995"/>
            <a:ext cx="666750" cy="4000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Source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581400" y="5500345"/>
            <a:ext cx="666750" cy="4000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Source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19" name="Can 18"/>
          <p:cNvSpPr/>
          <p:nvPr/>
        </p:nvSpPr>
        <p:spPr>
          <a:xfrm>
            <a:off x="5324475" y="3976345"/>
            <a:ext cx="1990725" cy="2019300"/>
          </a:xfrm>
          <a:prstGeom prst="ca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Big Data Repository</a:t>
            </a:r>
            <a:endParaRPr lang="en-GB" dirty="0" err="1" smtClean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734300" y="3895382"/>
            <a:ext cx="895350" cy="581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Query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7734300" y="4562132"/>
            <a:ext cx="895350" cy="581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Query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7734300" y="5219357"/>
            <a:ext cx="895350" cy="581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Query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6057900" y="961057"/>
            <a:ext cx="895350" cy="581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Query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6038850" y="1556870"/>
            <a:ext cx="895350" cy="581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Query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6057900" y="2147545"/>
            <a:ext cx="895350" cy="581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Query</a:t>
            </a:r>
            <a:endParaRPr lang="en-GB" sz="1400" dirty="0" err="1" smtClean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90812" y="1347445"/>
            <a:ext cx="3114675" cy="914400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r>
              <a:rPr lang="en-US" sz="1400" dirty="0" smtClean="0"/>
              <a:t>Results in a specific set of highly controlled data that meets defined users needs.</a:t>
            </a:r>
            <a:endParaRPr lang="en-GB" sz="14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6176962" y="3019730"/>
            <a:ext cx="3114675" cy="914400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r>
              <a:rPr lang="en-US" sz="1400" dirty="0" smtClean="0"/>
              <a:t>Results in all data being available but queries must address data quality, audit, and integration.</a:t>
            </a:r>
            <a:endParaRPr lang="en-GB" sz="1400" dirty="0" smtClean="0"/>
          </a:p>
        </p:txBody>
      </p:sp>
      <p:cxnSp>
        <p:nvCxnSpPr>
          <p:cNvPr id="31" name="Elbow Connector 30"/>
          <p:cNvCxnSpPr>
            <a:stCxn id="16" idx="3"/>
            <a:endCxn id="19" idx="2"/>
          </p:cNvCxnSpPr>
          <p:nvPr/>
        </p:nvCxnSpPr>
        <p:spPr>
          <a:xfrm>
            <a:off x="4248150" y="4643095"/>
            <a:ext cx="1076325" cy="342900"/>
          </a:xfrm>
          <a:prstGeom prst="bentConnector3">
            <a:avLst/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17" idx="3"/>
            <a:endCxn id="19" idx="2"/>
          </p:cNvCxnSpPr>
          <p:nvPr/>
        </p:nvCxnSpPr>
        <p:spPr>
          <a:xfrm flipV="1">
            <a:off x="4248150" y="4985995"/>
            <a:ext cx="1076325" cy="200025"/>
          </a:xfrm>
          <a:prstGeom prst="bentConnector3">
            <a:avLst/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18" idx="3"/>
            <a:endCxn id="19" idx="2"/>
          </p:cNvCxnSpPr>
          <p:nvPr/>
        </p:nvCxnSpPr>
        <p:spPr>
          <a:xfrm flipV="1">
            <a:off x="4248150" y="4985995"/>
            <a:ext cx="1076325" cy="714375"/>
          </a:xfrm>
          <a:prstGeom prst="bentConnector3">
            <a:avLst/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19" idx="4"/>
            <a:endCxn id="21" idx="2"/>
          </p:cNvCxnSpPr>
          <p:nvPr/>
        </p:nvCxnSpPr>
        <p:spPr>
          <a:xfrm flipV="1">
            <a:off x="7315200" y="4852645"/>
            <a:ext cx="419100" cy="133350"/>
          </a:xfrm>
          <a:prstGeom prst="bentConnector3">
            <a:avLst>
              <a:gd name="adj1" fmla="val 50000"/>
            </a:avLst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stCxn id="19" idx="4"/>
            <a:endCxn id="22" idx="2"/>
          </p:cNvCxnSpPr>
          <p:nvPr/>
        </p:nvCxnSpPr>
        <p:spPr>
          <a:xfrm>
            <a:off x="7315200" y="4985995"/>
            <a:ext cx="419100" cy="523875"/>
          </a:xfrm>
          <a:prstGeom prst="bentConnector3">
            <a:avLst>
              <a:gd name="adj1" fmla="val 50000"/>
            </a:avLst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19" idx="4"/>
            <a:endCxn id="20" idx="2"/>
          </p:cNvCxnSpPr>
          <p:nvPr/>
        </p:nvCxnSpPr>
        <p:spPr>
          <a:xfrm flipV="1">
            <a:off x="7315200" y="4185895"/>
            <a:ext cx="419100" cy="800100"/>
          </a:xfrm>
          <a:prstGeom prst="bentConnector3">
            <a:avLst>
              <a:gd name="adj1" fmla="val 50000"/>
            </a:avLst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>
            <a:stCxn id="15" idx="5"/>
            <a:endCxn id="25" idx="2"/>
          </p:cNvCxnSpPr>
          <p:nvPr/>
        </p:nvCxnSpPr>
        <p:spPr>
          <a:xfrm flipV="1">
            <a:off x="5434012" y="2438058"/>
            <a:ext cx="623888" cy="538162"/>
          </a:xfrm>
          <a:prstGeom prst="bentConnector3">
            <a:avLst>
              <a:gd name="adj1" fmla="val 50000"/>
            </a:avLst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>
            <a:stCxn id="14" idx="5"/>
            <a:endCxn id="25" idx="2"/>
          </p:cNvCxnSpPr>
          <p:nvPr/>
        </p:nvCxnSpPr>
        <p:spPr>
          <a:xfrm>
            <a:off x="5434012" y="2185645"/>
            <a:ext cx="623888" cy="252413"/>
          </a:xfrm>
          <a:prstGeom prst="bentConnector3">
            <a:avLst>
              <a:gd name="adj1" fmla="val 50000"/>
            </a:avLst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lbow Connector 53"/>
          <p:cNvCxnSpPr>
            <a:stCxn id="14" idx="5"/>
            <a:endCxn id="24" idx="2"/>
          </p:cNvCxnSpPr>
          <p:nvPr/>
        </p:nvCxnSpPr>
        <p:spPr>
          <a:xfrm flipV="1">
            <a:off x="5434012" y="1847383"/>
            <a:ext cx="604838" cy="338262"/>
          </a:xfrm>
          <a:prstGeom prst="bentConnector3">
            <a:avLst>
              <a:gd name="adj1" fmla="val 50000"/>
            </a:avLst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stCxn id="14" idx="5"/>
            <a:endCxn id="23" idx="2"/>
          </p:cNvCxnSpPr>
          <p:nvPr/>
        </p:nvCxnSpPr>
        <p:spPr>
          <a:xfrm flipV="1">
            <a:off x="5434012" y="1251570"/>
            <a:ext cx="623888" cy="934075"/>
          </a:xfrm>
          <a:prstGeom prst="bentConnector3">
            <a:avLst>
              <a:gd name="adj1" fmla="val 50000"/>
            </a:avLst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stCxn id="13" idx="4"/>
            <a:endCxn id="14" idx="2"/>
          </p:cNvCxnSpPr>
          <p:nvPr/>
        </p:nvCxnSpPr>
        <p:spPr>
          <a:xfrm flipV="1">
            <a:off x="4248150" y="2357095"/>
            <a:ext cx="309562" cy="323850"/>
          </a:xfrm>
          <a:prstGeom prst="bentConnector3">
            <a:avLst>
              <a:gd name="adj1" fmla="val 50000"/>
            </a:avLst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>
            <a:stCxn id="13" idx="4"/>
            <a:endCxn id="15" idx="2"/>
          </p:cNvCxnSpPr>
          <p:nvPr/>
        </p:nvCxnSpPr>
        <p:spPr>
          <a:xfrm>
            <a:off x="4248150" y="2680945"/>
            <a:ext cx="309562" cy="466725"/>
          </a:xfrm>
          <a:prstGeom prst="bentConnector3">
            <a:avLst>
              <a:gd name="adj1" fmla="val 50000"/>
            </a:avLst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/>
          <p:cNvCxnSpPr>
            <a:stCxn id="12" idx="3"/>
            <a:endCxn id="13" idx="2"/>
          </p:cNvCxnSpPr>
          <p:nvPr/>
        </p:nvCxnSpPr>
        <p:spPr>
          <a:xfrm>
            <a:off x="2647950" y="2680945"/>
            <a:ext cx="438150" cy="0"/>
          </a:xfrm>
          <a:prstGeom prst="straightConnector1">
            <a:avLst/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/>
          <p:cNvCxnSpPr>
            <a:stCxn id="8" idx="3"/>
            <a:endCxn id="12" idx="1"/>
          </p:cNvCxnSpPr>
          <p:nvPr/>
        </p:nvCxnSpPr>
        <p:spPr>
          <a:xfrm>
            <a:off x="1114425" y="2128495"/>
            <a:ext cx="619125" cy="552450"/>
          </a:xfrm>
          <a:prstGeom prst="bentConnector3">
            <a:avLst>
              <a:gd name="adj1" fmla="val 50000"/>
            </a:avLst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/>
          <p:cNvCxnSpPr>
            <a:stCxn id="10" idx="3"/>
            <a:endCxn id="12" idx="1"/>
          </p:cNvCxnSpPr>
          <p:nvPr/>
        </p:nvCxnSpPr>
        <p:spPr>
          <a:xfrm flipV="1">
            <a:off x="1114425" y="2680945"/>
            <a:ext cx="619125" cy="38100"/>
          </a:xfrm>
          <a:prstGeom prst="bentConnector3">
            <a:avLst>
              <a:gd name="adj1" fmla="val 50000"/>
            </a:avLst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/>
          <p:cNvCxnSpPr>
            <a:stCxn id="11" idx="3"/>
            <a:endCxn id="12" idx="1"/>
          </p:cNvCxnSpPr>
          <p:nvPr/>
        </p:nvCxnSpPr>
        <p:spPr>
          <a:xfrm flipV="1">
            <a:off x="1114425" y="2680945"/>
            <a:ext cx="619125" cy="647700"/>
          </a:xfrm>
          <a:prstGeom prst="bentConnector3">
            <a:avLst>
              <a:gd name="adj1" fmla="val 50000"/>
            </a:avLst>
          </a:prstGeom>
          <a:ln w="63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034025" y="1202552"/>
            <a:ext cx="2028825" cy="1187288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r>
              <a:rPr lang="en-US" sz="1400" dirty="0" smtClean="0"/>
              <a:t>Queries quickly become more complicated than planned and require a high degree of expertise in the user community.</a:t>
            </a:r>
            <a:endParaRPr lang="en-GB" sz="1400" dirty="0" smtClean="0"/>
          </a:p>
        </p:txBody>
      </p:sp>
      <p:sp>
        <p:nvSpPr>
          <p:cNvPr id="80" name="TextBox 79"/>
          <p:cNvSpPr txBox="1"/>
          <p:nvPr/>
        </p:nvSpPr>
        <p:spPr>
          <a:xfrm>
            <a:off x="1933575" y="5052670"/>
            <a:ext cx="1647825" cy="914400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r>
              <a:rPr lang="en-US" sz="1400" dirty="0" smtClean="0"/>
              <a:t>Leverage inexpensive storage and high speed of big data parallel query processing</a:t>
            </a:r>
            <a:endParaRPr lang="en-GB" sz="1400" dirty="0" smtClean="0"/>
          </a:p>
        </p:txBody>
      </p:sp>
    </p:spTree>
    <p:extLst>
      <p:ext uri="{BB962C8B-B14F-4D97-AF65-F5344CB8AC3E}">
        <p14:creationId xmlns:p14="http://schemas.microsoft.com/office/powerpoint/2010/main" val="57378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Explosive Growth of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Hadoop</a:t>
            </a:r>
            <a:r>
              <a:rPr lang="en-US" dirty="0" smtClean="0"/>
              <a:t> is based on relatively low cost servers running open source software connecting over standard networks</a:t>
            </a:r>
          </a:p>
          <a:p>
            <a:r>
              <a:rPr lang="en-US" dirty="0" smtClean="0"/>
              <a:t>Results in low cost per GB implementations</a:t>
            </a:r>
          </a:p>
          <a:p>
            <a:r>
              <a:rPr lang="en-US" dirty="0" smtClean="0"/>
              <a:t>Redundancy handles the need for resiliency</a:t>
            </a:r>
          </a:p>
          <a:p>
            <a:r>
              <a:rPr lang="en-US" dirty="0" smtClean="0"/>
              <a:t>Vendors are offering support and management options to make </a:t>
            </a:r>
            <a:r>
              <a:rPr lang="en-US" dirty="0" err="1" smtClean="0"/>
              <a:t>Hadoop</a:t>
            </a:r>
            <a:r>
              <a:rPr lang="en-US" dirty="0" smtClean="0"/>
              <a:t> enterprise class</a:t>
            </a:r>
          </a:p>
          <a:p>
            <a:r>
              <a:rPr lang="en-US" dirty="0" smtClean="0"/>
              <a:t>Companies are seeing up to 50% cost savings by leveraging cloud based Big Data – will not work for every </a:t>
            </a:r>
            <a:r>
              <a:rPr lang="en-US" dirty="0"/>
              <a:t>o</a:t>
            </a:r>
            <a:r>
              <a:rPr lang="en-US" dirty="0" smtClean="0"/>
              <a:t>rganization, but the cost savings can be compelling</a:t>
            </a:r>
          </a:p>
          <a:p>
            <a:r>
              <a:rPr lang="en-US" dirty="0" smtClean="0"/>
              <a:t>Reducing storage cost can be used for savings or for additional storage availability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18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9012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Business Models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Google was created in part by leveraging big data technologies</a:t>
            </a:r>
          </a:p>
          <a:p>
            <a:r>
              <a:rPr lang="en-US" dirty="0" smtClean="0"/>
              <a:t>The early use case for big data was web log searches</a:t>
            </a:r>
          </a:p>
          <a:p>
            <a:r>
              <a:rPr lang="en-US" dirty="0" smtClean="0"/>
              <a:t>The uses are expanding each day</a:t>
            </a:r>
          </a:p>
          <a:p>
            <a:r>
              <a:rPr lang="en-US" dirty="0" smtClean="0"/>
              <a:t>Look for things that were considered undoable a few years ago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19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5042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Business Models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Predictive Modeling</a:t>
            </a:r>
          </a:p>
          <a:p>
            <a:pPr lvl="1"/>
            <a:r>
              <a:rPr lang="en-US" dirty="0" smtClean="0"/>
              <a:t>Massive independent variable analysis</a:t>
            </a:r>
          </a:p>
          <a:p>
            <a:pPr lvl="1"/>
            <a:r>
              <a:rPr lang="en-US" dirty="0" smtClean="0"/>
              <a:t>Interactions across all variables</a:t>
            </a:r>
          </a:p>
          <a:p>
            <a:pPr lvl="1"/>
            <a:r>
              <a:rPr lang="en-US" dirty="0" smtClean="0"/>
              <a:t>Running simulations of results (requires generation of massive data quantities)</a:t>
            </a:r>
          </a:p>
          <a:p>
            <a:pPr lvl="1"/>
            <a:r>
              <a:rPr lang="en-US" dirty="0" smtClean="0"/>
              <a:t>Enabling Technologies: </a:t>
            </a:r>
            <a:r>
              <a:rPr lang="en-US" b="1" dirty="0" err="1" smtClean="0"/>
              <a:t>Hadoop</a:t>
            </a:r>
            <a:r>
              <a:rPr lang="en-US" b="1" dirty="0" smtClean="0"/>
              <a:t> and 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20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1030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Business Models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Fraud Analysis</a:t>
            </a:r>
          </a:p>
          <a:p>
            <a:pPr lvl="1"/>
            <a:r>
              <a:rPr lang="en-US" dirty="0" smtClean="0"/>
              <a:t>Analysis of all data in flight – not just selected data</a:t>
            </a:r>
          </a:p>
          <a:p>
            <a:pPr lvl="1"/>
            <a:r>
              <a:rPr lang="en-US" dirty="0" smtClean="0"/>
              <a:t>Compare each new transaction against all history</a:t>
            </a:r>
          </a:p>
          <a:p>
            <a:pPr lvl="1"/>
            <a:r>
              <a:rPr lang="en-US" dirty="0" smtClean="0"/>
              <a:t>Enabling technologies: </a:t>
            </a:r>
            <a:r>
              <a:rPr lang="en-US" b="1" dirty="0" smtClean="0"/>
              <a:t>SAP Hana</a:t>
            </a:r>
          </a:p>
          <a:p>
            <a:r>
              <a:rPr lang="en-US" dirty="0"/>
              <a:t>Policy Violations</a:t>
            </a:r>
          </a:p>
          <a:p>
            <a:pPr lvl="1"/>
            <a:r>
              <a:rPr lang="en-US" dirty="0"/>
              <a:t>Will this fee waiver put this customer outside of three standard deviations of all fee waivers for like customers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Policies are often stated in terms that require comparison to a large set of data</a:t>
            </a:r>
            <a:endParaRPr lang="en-US" dirty="0"/>
          </a:p>
          <a:p>
            <a:pPr lvl="1"/>
            <a:r>
              <a:rPr lang="en-US" dirty="0"/>
              <a:t>Enabling technologies: </a:t>
            </a:r>
            <a:r>
              <a:rPr lang="en-US" b="1" dirty="0"/>
              <a:t>IBM </a:t>
            </a:r>
            <a:r>
              <a:rPr lang="en-US" b="1" dirty="0" err="1"/>
              <a:t>Infosphere</a:t>
            </a:r>
            <a:r>
              <a:rPr lang="en-US" b="1" dirty="0"/>
              <a:t> </a:t>
            </a:r>
            <a:r>
              <a:rPr lang="en-US" b="1" dirty="0" smtClean="0"/>
              <a:t>Streams</a:t>
            </a:r>
          </a:p>
          <a:p>
            <a:pPr lvl="2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21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3414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Public and Private Cloud </a:t>
            </a:r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1792" lvl="0" indent="-402336">
              <a:spcBef>
                <a:spcPts val="1688"/>
              </a:spcBef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On-demand…through </a:t>
            </a:r>
            <a:r>
              <a:rPr lang="en-US" sz="2400" b="0" dirty="0">
                <a:latin typeface="Arial" pitchFamily="34" charset="0"/>
                <a:cs typeface="Arial" pitchFamily="34" charset="0"/>
              </a:rPr>
              <a:t>self-service interfaces</a:t>
            </a:r>
          </a:p>
          <a:p>
            <a:pPr marL="621792" lvl="0" indent="-402336">
              <a:spcBef>
                <a:spcPts val="1688"/>
              </a:spcBef>
            </a:pPr>
            <a:r>
              <a:rPr lang="en-US" sz="2400" b="0" dirty="0">
                <a:latin typeface="Arial" pitchFamily="34" charset="0"/>
                <a:cs typeface="Arial" pitchFamily="34" charset="0"/>
              </a:rPr>
              <a:t>Elastic…dynamically scales up and down</a:t>
            </a:r>
          </a:p>
          <a:p>
            <a:pPr marL="621792" lvl="0" indent="-402336">
              <a:spcBef>
                <a:spcPts val="1688"/>
              </a:spcBef>
            </a:pPr>
            <a:r>
              <a:rPr lang="en-US" sz="2400" b="0" dirty="0">
                <a:latin typeface="Arial" pitchFamily="34" charset="0"/>
                <a:cs typeface="Arial" pitchFamily="34" charset="0"/>
              </a:rPr>
              <a:t>Shared…pooled resources</a:t>
            </a:r>
          </a:p>
          <a:p>
            <a:pPr marL="621792" lvl="0" indent="-402336">
              <a:spcBef>
                <a:spcPts val="1688"/>
              </a:spcBef>
            </a:pPr>
            <a:r>
              <a:rPr lang="en-US" sz="2400" b="0" dirty="0">
                <a:latin typeface="Arial" pitchFamily="34" charset="0"/>
                <a:cs typeface="Arial" pitchFamily="34" charset="0"/>
              </a:rPr>
              <a:t>Metered by use…at a high level of granularity</a:t>
            </a:r>
          </a:p>
          <a:p>
            <a:pPr marL="621792" lvl="0" indent="-402336">
              <a:spcBef>
                <a:spcPts val="1688"/>
              </a:spcBef>
            </a:pPr>
            <a:r>
              <a:rPr lang="en-US" sz="2400" b="0" dirty="0">
                <a:latin typeface="Arial" pitchFamily="34" charset="0"/>
                <a:cs typeface="Arial" pitchFamily="34" charset="0"/>
              </a:rPr>
              <a:t>Accessible…broadly over the network</a:t>
            </a:r>
          </a:p>
          <a:p>
            <a:pPr marL="621792" indent="-402336">
              <a:spcBef>
                <a:spcPts val="1688"/>
              </a:spcBef>
            </a:pPr>
            <a:endParaRPr lang="en-US" sz="24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22</a:t>
            </a:fld>
            <a:endParaRPr lang="nl-BE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4911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Today’s Cloud Options and Challenges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23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sp>
        <p:nvSpPr>
          <p:cNvPr id="7" name="Rounded Rectangle 6"/>
          <p:cNvSpPr/>
          <p:nvPr/>
        </p:nvSpPr>
        <p:spPr>
          <a:xfrm>
            <a:off x="423865" y="2781301"/>
            <a:ext cx="6230937" cy="552087"/>
          </a:xfrm>
          <a:prstGeom prst="roundRect">
            <a:avLst/>
          </a:prstGeom>
          <a:gradFill flip="none" rotWithShape="1">
            <a:gsLst>
              <a:gs pos="0">
                <a:srgbClr val="98B5D8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Build Custom Private Cloud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23865" y="4508500"/>
            <a:ext cx="6230937" cy="535259"/>
          </a:xfrm>
          <a:prstGeom prst="roundRect">
            <a:avLst/>
          </a:prstGeom>
          <a:gradFill flip="none" rotWithShape="1">
            <a:gsLst>
              <a:gs pos="0">
                <a:srgbClr val="9FD3E1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Buy Packaged Private “Cloud”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23865" y="1055689"/>
            <a:ext cx="6230937" cy="506411"/>
          </a:xfrm>
          <a:prstGeom prst="roundRect">
            <a:avLst/>
          </a:prstGeom>
          <a:gradFill flip="none" rotWithShape="1">
            <a:gsLst>
              <a:gs pos="0">
                <a:srgbClr val="9E8DC1"/>
              </a:gs>
              <a:gs pos="64000">
                <a:srgbClr val="C5BADA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Use Public Cloud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10" name="Picture 10" descr="Amazon Web Services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33406" y="1467370"/>
            <a:ext cx="1154112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http://www.eucalyptus.com/themes/eucalyptus/img/eucalyptus_logo_awh.pn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94514" y="3752849"/>
            <a:ext cx="1182687" cy="55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10068" y="3330303"/>
            <a:ext cx="1028700" cy="28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 descr="http://media.marketwire.com/attachments/201105/71266_VCE_logo_fullcolor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94514" y="5349748"/>
            <a:ext cx="1487487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17420" y="1765300"/>
            <a:ext cx="2955925" cy="8433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defTabSz="711200" fontAlgn="auto">
              <a:lnSpc>
                <a:spcPct val="90000"/>
              </a:lnSpc>
              <a:spcAft>
                <a:spcPct val="15000"/>
              </a:spcAft>
              <a:buFont typeface="Arial"/>
              <a:buChar char="•"/>
              <a:defRPr/>
            </a:pPr>
            <a:r>
              <a:rPr lang="en-US" sz="1600" dirty="0" smtClean="0">
                <a:latin typeface="+mn-lt"/>
                <a:ea typeface="+mn-ea"/>
                <a:cs typeface="+mn-cs"/>
              </a:rPr>
              <a:t>Limited security </a:t>
            </a:r>
            <a:r>
              <a:rPr lang="en-US" sz="1600" dirty="0">
                <a:latin typeface="+mn-lt"/>
                <a:cs typeface="+mn-cs"/>
              </a:rPr>
              <a:t>c</a:t>
            </a:r>
            <a:r>
              <a:rPr lang="en-US" sz="1600" dirty="0" smtClean="0">
                <a:latin typeface="+mn-lt"/>
                <a:ea typeface="+mn-ea"/>
                <a:cs typeface="+mn-cs"/>
              </a:rPr>
              <a:t>ontrols</a:t>
            </a:r>
            <a:endParaRPr lang="en-US" sz="1600" dirty="0">
              <a:latin typeface="+mn-lt"/>
              <a:ea typeface="+mn-ea"/>
              <a:cs typeface="+mn-cs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600" dirty="0" smtClean="0">
                <a:latin typeface="+mn-lt"/>
                <a:ea typeface="+mn-ea"/>
                <a:cs typeface="+mn-cs"/>
              </a:rPr>
              <a:t>Lock-in</a:t>
            </a:r>
            <a:endParaRPr lang="en-US" sz="1600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+mn-l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9500" y="3492500"/>
            <a:ext cx="3260725" cy="5724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defTabSz="711200" fontAlgn="auto">
              <a:lnSpc>
                <a:spcPct val="90000"/>
              </a:lnSpc>
              <a:spcAft>
                <a:spcPct val="15000"/>
              </a:spcAft>
              <a:buFont typeface="Arial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Implementation risk</a:t>
            </a:r>
          </a:p>
          <a:p>
            <a:pPr marL="171450" indent="-171450" defTabSz="711200" fontAlgn="auto">
              <a:lnSpc>
                <a:spcPct val="90000"/>
              </a:lnSpc>
              <a:spcAft>
                <a:spcPct val="15000"/>
              </a:spcAft>
              <a:buFont typeface="Arial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Deep </a:t>
            </a:r>
            <a:r>
              <a:rPr lang="en-US" sz="16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expertise </a:t>
            </a:r>
            <a:r>
              <a:rPr lang="en-US" sz="16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required</a:t>
            </a:r>
            <a:endParaRPr lang="en-US" sz="16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64041" y="1765301"/>
            <a:ext cx="2955925" cy="8556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defTabSz="711200" fontAlgn="auto">
              <a:lnSpc>
                <a:spcPct val="90000"/>
              </a:lnSpc>
              <a:spcAft>
                <a:spcPct val="15000"/>
              </a:spcAft>
              <a:buFont typeface="Arial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High ongoing costs</a:t>
            </a:r>
          </a:p>
          <a:p>
            <a:pPr marL="171450" indent="-171450" defTabSz="711200" fontAlgn="auto">
              <a:lnSpc>
                <a:spcPct val="90000"/>
              </a:lnSpc>
              <a:spcAft>
                <a:spcPct val="15000"/>
              </a:spcAft>
              <a:buFont typeface="Arial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Flexibility</a:t>
            </a:r>
            <a:endParaRPr lang="en-US" sz="16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64131" y="3492501"/>
            <a:ext cx="3260725" cy="11141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defTabSz="711200" fontAlgn="auto">
              <a:lnSpc>
                <a:spcPct val="90000"/>
              </a:lnSpc>
              <a:spcAft>
                <a:spcPct val="15000"/>
              </a:spcAft>
              <a:buFont typeface="Arial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Implementation cost</a:t>
            </a:r>
          </a:p>
          <a:p>
            <a:pPr marL="171450" indent="-171450" defTabSz="711200" fontAlgn="auto">
              <a:lnSpc>
                <a:spcPct val="90000"/>
              </a:lnSpc>
              <a:spcAft>
                <a:spcPct val="15000"/>
              </a:spcAft>
              <a:buFont typeface="Arial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Ongoing support cost</a:t>
            </a:r>
          </a:p>
          <a:p>
            <a:pPr marL="171450" indent="-171450" defTabSz="711200" fontAlgn="auto">
              <a:lnSpc>
                <a:spcPct val="90000"/>
              </a:lnSpc>
              <a:spcAft>
                <a:spcPct val="15000"/>
              </a:spcAft>
              <a:buFont typeface="Arial"/>
              <a:buChar char="•"/>
              <a:defRPr/>
            </a:pPr>
            <a:endParaRPr lang="en-US" sz="1600" dirty="0" smtClean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401" y="5118100"/>
            <a:ext cx="3260725" cy="5724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defTabSz="711200" fontAlgn="auto">
              <a:lnSpc>
                <a:spcPct val="90000"/>
              </a:lnSpc>
              <a:spcAft>
                <a:spcPct val="15000"/>
              </a:spcAft>
              <a:buFont typeface="Arial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High upfront </a:t>
            </a:r>
            <a:r>
              <a:rPr lang="en-US" sz="1600" dirty="0">
                <a:solidFill>
                  <a:srgbClr val="000000"/>
                </a:solidFill>
                <a:latin typeface="+mn-lt"/>
                <a:cs typeface="+mn-cs"/>
              </a:rPr>
              <a:t>c</a:t>
            </a:r>
            <a:r>
              <a:rPr lang="en-US" sz="16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ost</a:t>
            </a:r>
          </a:p>
          <a:p>
            <a:pPr marL="171450" indent="-171450" defTabSz="711200" fontAlgn="auto">
              <a:lnSpc>
                <a:spcPct val="90000"/>
              </a:lnSpc>
              <a:spcAft>
                <a:spcPct val="15000"/>
              </a:spcAft>
              <a:buFont typeface="Arial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High ongoing support cost</a:t>
            </a:r>
            <a:endParaRPr lang="en-US" sz="16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64131" y="5118100"/>
            <a:ext cx="3260725" cy="5724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defTabSz="711200" fontAlgn="auto">
              <a:lnSpc>
                <a:spcPct val="90000"/>
              </a:lnSpc>
              <a:spcAft>
                <a:spcPct val="15000"/>
              </a:spcAft>
              <a:buFont typeface="Arial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Vendor Lock-in</a:t>
            </a:r>
          </a:p>
          <a:p>
            <a:pPr marL="171450" indent="-171450" defTabSz="711200" fontAlgn="auto">
              <a:lnSpc>
                <a:spcPct val="90000"/>
              </a:lnSpc>
              <a:spcAft>
                <a:spcPct val="15000"/>
              </a:spcAft>
              <a:buFont typeface="Arial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  <a:cs typeface="+mn-cs"/>
              </a:rPr>
              <a:t>Not scalable</a:t>
            </a:r>
            <a:endParaRPr lang="en-US" sz="1600" dirty="0" smtClean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2" name="Picture 6" descr="http://cloudtimes.org/wp-content/uploads/2011/07/citrix-logo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38768" y="3492500"/>
            <a:ext cx="910262" cy="36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BM Logo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4711701"/>
            <a:ext cx="546100" cy="51542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467600" y="4830841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solidFill>
                  <a:srgbClr val="000090"/>
                </a:solidFill>
              </a:rPr>
              <a:t>PureSystems</a:t>
            </a:r>
            <a:endParaRPr lang="en-US" sz="800" dirty="0">
              <a:solidFill>
                <a:srgbClr val="000090"/>
              </a:solidFill>
            </a:endParaRPr>
          </a:p>
        </p:txBody>
      </p:sp>
      <p:pic>
        <p:nvPicPr>
          <p:cNvPr id="23" name="Picture 22" descr="Google Logo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449" y="2024146"/>
            <a:ext cx="955675" cy="39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3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loud_bubble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5472" y="939803"/>
            <a:ext cx="4994929" cy="2997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Framing the Challenges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24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sp>
        <p:nvSpPr>
          <p:cNvPr id="8" name="Isosceles Triangle 7"/>
          <p:cNvSpPr/>
          <p:nvPr/>
        </p:nvSpPr>
        <p:spPr>
          <a:xfrm rot="3736048">
            <a:off x="2043842" y="2615434"/>
            <a:ext cx="1376972" cy="2047521"/>
          </a:xfrm>
          <a:prstGeom prst="triangle">
            <a:avLst/>
          </a:prstGeom>
          <a:gradFill flip="none" rotWithShape="1">
            <a:gsLst>
              <a:gs pos="0">
                <a:srgbClr val="7D65AC">
                  <a:alpha val="51000"/>
                </a:srgbClr>
              </a:gs>
              <a:gs pos="100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3479801" y="3293540"/>
            <a:ext cx="2277532" cy="1794933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0">
                <a:srgbClr val="7D65AC">
                  <a:alpha val="51000"/>
                </a:srgbClr>
              </a:gs>
              <a:gs pos="100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691156" y="1983846"/>
            <a:ext cx="188551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400" b="1" dirty="0">
                <a:solidFill>
                  <a:srgbClr val="000000"/>
                </a:solidFill>
                <a:latin typeface="Calibri" pitchFamily="-105" charset="0"/>
              </a:rPr>
              <a:t>Private Cloud</a:t>
            </a:r>
          </a:p>
          <a:p>
            <a:pPr algn="ctr">
              <a:lnSpc>
                <a:spcPts val="2400"/>
              </a:lnSpc>
            </a:pPr>
            <a:r>
              <a:rPr lang="en-US" sz="2400" b="1" dirty="0">
                <a:solidFill>
                  <a:srgbClr val="000000"/>
                </a:solidFill>
                <a:latin typeface="Calibri" pitchFamily="-105" charset="0"/>
              </a:rPr>
              <a:t>Adoption</a:t>
            </a:r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406400" y="3638549"/>
            <a:ext cx="2319338" cy="1314451"/>
            <a:chOff x="406399" y="2565401"/>
            <a:chExt cx="2319867" cy="1314260"/>
          </a:xfrm>
        </p:grpSpPr>
        <p:sp>
          <p:nvSpPr>
            <p:cNvPr id="12" name="Oval 11"/>
            <p:cNvSpPr/>
            <p:nvPr/>
          </p:nvSpPr>
          <p:spPr>
            <a:xfrm>
              <a:off x="406399" y="2565401"/>
              <a:ext cx="2319867" cy="1314260"/>
            </a:xfrm>
            <a:prstGeom prst="ellipse">
              <a:avLst/>
            </a:prstGeom>
            <a:solidFill>
              <a:srgbClr val="7D65A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8"/>
            <p:cNvSpPr txBox="1">
              <a:spLocks noChangeArrowheads="1"/>
            </p:cNvSpPr>
            <p:nvPr/>
          </p:nvSpPr>
          <p:spPr bwMode="auto">
            <a:xfrm>
              <a:off x="664562" y="2856133"/>
              <a:ext cx="1837780" cy="707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Calibri" pitchFamily="-105" charset="0"/>
                </a:rPr>
                <a:t>Pressure for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Calibri" pitchFamily="-105" charset="0"/>
                </a:rPr>
                <a:t>Business Agility</a:t>
              </a:r>
            </a:p>
          </p:txBody>
        </p:sp>
      </p:grpSp>
      <p:grpSp>
        <p:nvGrpSpPr>
          <p:cNvPr id="14" name="Group 20"/>
          <p:cNvGrpSpPr>
            <a:grpSpLocks/>
          </p:cNvGrpSpPr>
          <p:nvPr/>
        </p:nvGrpSpPr>
        <p:grpSpPr bwMode="auto">
          <a:xfrm>
            <a:off x="3454400" y="4503739"/>
            <a:ext cx="2319338" cy="1314451"/>
            <a:chOff x="3454404" y="1659466"/>
            <a:chExt cx="2319867" cy="1314260"/>
          </a:xfrm>
        </p:grpSpPr>
        <p:sp>
          <p:nvSpPr>
            <p:cNvPr id="15" name="Oval 14"/>
            <p:cNvSpPr/>
            <p:nvPr/>
          </p:nvSpPr>
          <p:spPr>
            <a:xfrm>
              <a:off x="3454404" y="1659466"/>
              <a:ext cx="2319867" cy="1314260"/>
            </a:xfrm>
            <a:prstGeom prst="ellipse">
              <a:avLst/>
            </a:prstGeom>
            <a:solidFill>
              <a:srgbClr val="7D65A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TextBox 22"/>
            <p:cNvSpPr txBox="1">
              <a:spLocks noChangeArrowheads="1"/>
            </p:cNvSpPr>
            <p:nvPr/>
          </p:nvSpPr>
          <p:spPr bwMode="auto">
            <a:xfrm>
              <a:off x="3513419" y="1995435"/>
              <a:ext cx="2184648" cy="707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Calibri" pitchFamily="-105" charset="0"/>
                </a:rPr>
                <a:t>Scale-out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Calibri" pitchFamily="-105" charset="0"/>
                </a:rPr>
                <a:t>Architecture</a:t>
              </a:r>
            </a:p>
          </p:txBody>
        </p:sp>
      </p:grpSp>
      <p:sp>
        <p:nvSpPr>
          <p:cNvPr id="17" name="Isosceles Triangle 16"/>
          <p:cNvSpPr/>
          <p:nvPr/>
        </p:nvSpPr>
        <p:spPr>
          <a:xfrm rot="17863952" flipH="1">
            <a:off x="5802456" y="2829732"/>
            <a:ext cx="1376972" cy="1720966"/>
          </a:xfrm>
          <a:prstGeom prst="triangle">
            <a:avLst/>
          </a:prstGeom>
          <a:gradFill flip="none" rotWithShape="1">
            <a:gsLst>
              <a:gs pos="0">
                <a:srgbClr val="7D65AC">
                  <a:alpha val="51000"/>
                </a:srgbClr>
              </a:gs>
              <a:gs pos="100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3"/>
          <p:cNvGrpSpPr>
            <a:grpSpLocks/>
          </p:cNvGrpSpPr>
          <p:nvPr/>
        </p:nvGrpSpPr>
        <p:grpSpPr bwMode="auto">
          <a:xfrm>
            <a:off x="6365876" y="3638549"/>
            <a:ext cx="2320925" cy="1314451"/>
            <a:chOff x="1117600" y="2667000"/>
            <a:chExt cx="2319867" cy="1314260"/>
          </a:xfrm>
        </p:grpSpPr>
        <p:sp>
          <p:nvSpPr>
            <p:cNvPr id="19" name="Oval 18"/>
            <p:cNvSpPr/>
            <p:nvPr/>
          </p:nvSpPr>
          <p:spPr>
            <a:xfrm>
              <a:off x="1117600" y="2667000"/>
              <a:ext cx="2319867" cy="1314260"/>
            </a:xfrm>
            <a:prstGeom prst="ellipse">
              <a:avLst/>
            </a:prstGeom>
            <a:solidFill>
              <a:srgbClr val="7D65A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TextBox 15"/>
            <p:cNvSpPr txBox="1">
              <a:spLocks noChangeArrowheads="1"/>
            </p:cNvSpPr>
            <p:nvPr/>
          </p:nvSpPr>
          <p:spPr bwMode="auto">
            <a:xfrm>
              <a:off x="1176614" y="2975677"/>
              <a:ext cx="2193121" cy="707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Calibri" pitchFamily="-105" charset="0"/>
                </a:rPr>
                <a:t>Big Data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Calibri" pitchFamily="-105" charset="0"/>
                </a:rPr>
                <a:t>Explosion</a:t>
              </a:r>
            </a:p>
          </p:txBody>
        </p:sp>
      </p:grpSp>
      <p:sp>
        <p:nvSpPr>
          <p:cNvPr id="21" name="Isosceles Triangle 20"/>
          <p:cNvSpPr/>
          <p:nvPr/>
        </p:nvSpPr>
        <p:spPr>
          <a:xfrm rot="5068876">
            <a:off x="1468181" y="1523911"/>
            <a:ext cx="727803" cy="1582490"/>
          </a:xfrm>
          <a:prstGeom prst="triangle">
            <a:avLst>
              <a:gd name="adj" fmla="val 53574"/>
            </a:avLst>
          </a:prstGeom>
          <a:gradFill flip="none" rotWithShape="1">
            <a:gsLst>
              <a:gs pos="0">
                <a:srgbClr val="7D65AC">
                  <a:alpha val="51000"/>
                </a:srgbClr>
              </a:gs>
              <a:gs pos="100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 bwMode="auto">
          <a:xfrm>
            <a:off x="288977" y="1908116"/>
            <a:ext cx="1533362" cy="869011"/>
          </a:xfrm>
          <a:prstGeom prst="ellipse">
            <a:avLst/>
          </a:prstGeom>
          <a:solidFill>
            <a:srgbClr val="7D65A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smtClean="0"/>
              <a:t>Security &amp; Compliance</a:t>
            </a:r>
            <a:endParaRPr lang="en-US" sz="1400" b="1" dirty="0"/>
          </a:p>
        </p:txBody>
      </p:sp>
      <p:sp>
        <p:nvSpPr>
          <p:cNvPr id="23" name="Isosceles Triangle 22"/>
          <p:cNvSpPr/>
          <p:nvPr/>
        </p:nvSpPr>
        <p:spPr>
          <a:xfrm rot="5218836" flipV="1">
            <a:off x="6929801" y="1859153"/>
            <a:ext cx="607747" cy="1113696"/>
          </a:xfrm>
          <a:prstGeom prst="triangle">
            <a:avLst>
              <a:gd name="adj" fmla="val 36475"/>
            </a:avLst>
          </a:prstGeom>
          <a:gradFill flip="none" rotWithShape="1">
            <a:gsLst>
              <a:gs pos="0">
                <a:srgbClr val="7D65AC">
                  <a:alpha val="51000"/>
                </a:srgbClr>
              </a:gs>
              <a:gs pos="100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 bwMode="auto">
          <a:xfrm>
            <a:off x="7288033" y="1941593"/>
            <a:ext cx="1533362" cy="869011"/>
          </a:xfrm>
          <a:prstGeom prst="ellipse">
            <a:avLst/>
          </a:prstGeom>
          <a:solidFill>
            <a:srgbClr val="7D65A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smtClean="0"/>
              <a:t>Financial Pressures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25615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Policy-driven governance is an enterprise requirement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7" y="1562100"/>
            <a:ext cx="3710213" cy="4686300"/>
          </a:xfrm>
          <a:solidFill>
            <a:srgbClr val="E8EAEC"/>
          </a:solidFill>
          <a:effectLst>
            <a:glow rad="139700">
              <a:srgbClr val="8BB9F5"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74675" indent="-342900">
              <a:lnSpc>
                <a:spcPct val="150000"/>
              </a:lnSpc>
              <a:buSzPct val="115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</a:rPr>
              <a:t>Without policies:</a:t>
            </a:r>
          </a:p>
          <a:p>
            <a:pPr marL="806450" lvl="1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Wrong Permissions</a:t>
            </a:r>
          </a:p>
          <a:p>
            <a:pPr marL="806450" lvl="1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Unsecured data</a:t>
            </a:r>
          </a:p>
          <a:p>
            <a:pPr marL="806450" lvl="1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No Audit trail</a:t>
            </a:r>
          </a:p>
          <a:p>
            <a:pPr marL="806450" lvl="1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Accessing wrong environments</a:t>
            </a:r>
          </a:p>
          <a:p>
            <a:pPr marL="806450" lvl="1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Approval Delays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25</a:t>
            </a:fld>
            <a:endParaRPr lang="nl-B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326716" y="1562100"/>
            <a:ext cx="4690284" cy="4686300"/>
          </a:xfrm>
          <a:prstGeom prst="rect">
            <a:avLst/>
          </a:prstGeom>
          <a:solidFill>
            <a:srgbClr val="E8EAEC"/>
          </a:solidFill>
          <a:ln>
            <a:headEnd/>
            <a:tailEnd/>
          </a:ln>
          <a:effectLst>
            <a:glow rad="139700">
              <a:srgbClr val="8BB9F5"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24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25475" indent="-225425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2000">
                <a:solidFill>
                  <a:schemeClr val="bg2"/>
                </a:solidFill>
                <a:latin typeface="+mn-lt"/>
              </a:defRPr>
            </a:lvl2pPr>
            <a:lvl3pPr marL="901700" indent="-161925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>
                <a:solidFill>
                  <a:schemeClr val="bg2"/>
                </a:solidFill>
                <a:latin typeface="+mn-lt"/>
              </a:defRPr>
            </a:lvl3pPr>
            <a:lvl4pPr marL="1196975" indent="-180975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600">
                <a:solidFill>
                  <a:schemeClr val="bg2"/>
                </a:solidFill>
                <a:latin typeface="+mn-lt"/>
              </a:defRPr>
            </a:lvl4pPr>
            <a:lvl5pPr marL="1490663" indent="-179388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400">
                <a:solidFill>
                  <a:schemeClr val="bg2"/>
                </a:solidFill>
                <a:latin typeface="+mn-lt"/>
              </a:defRPr>
            </a:lvl5pPr>
            <a:lvl6pPr marL="1947863" indent="-179388" algn="l" rtl="0" fontAlgn="base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400">
                <a:solidFill>
                  <a:schemeClr val="bg2"/>
                </a:solidFill>
                <a:latin typeface="+mn-lt"/>
              </a:defRPr>
            </a:lvl6pPr>
            <a:lvl7pPr marL="2405063" indent="-179388" algn="l" rtl="0" fontAlgn="base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400">
                <a:solidFill>
                  <a:schemeClr val="bg2"/>
                </a:solidFill>
                <a:latin typeface="+mn-lt"/>
              </a:defRPr>
            </a:lvl7pPr>
            <a:lvl8pPr marL="2862263" indent="-179388" algn="l" rtl="0" fontAlgn="base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400">
                <a:solidFill>
                  <a:schemeClr val="bg2"/>
                </a:solidFill>
                <a:latin typeface="+mn-lt"/>
              </a:defRPr>
            </a:lvl8pPr>
            <a:lvl9pPr marL="3319463" indent="-179388" algn="l" rtl="0" fontAlgn="base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400">
                <a:solidFill>
                  <a:schemeClr val="bg2"/>
                </a:solidFill>
                <a:latin typeface="+mn-lt"/>
              </a:defRPr>
            </a:lvl9pPr>
          </a:lstStyle>
          <a:p>
            <a:pPr marL="574675" indent="-342900">
              <a:lnSpc>
                <a:spcPct val="150000"/>
              </a:lnSpc>
              <a:buClr>
                <a:srgbClr val="969696"/>
              </a:buClr>
              <a:buSzPct val="115000"/>
              <a:buFont typeface="Wingdings" pitchFamily="2" charset="2"/>
              <a:buChar char="§"/>
            </a:pPr>
            <a:r>
              <a:rPr lang="en-US" sz="2000" b="1" dirty="0">
                <a:solidFill>
                  <a:schemeClr val="tx1"/>
                </a:solidFill>
              </a:rPr>
              <a:t>With policy-driven Governance and Orchestration</a:t>
            </a:r>
            <a:r>
              <a:rPr lang="en-US" sz="2000" b="1" dirty="0" smtClean="0">
                <a:solidFill>
                  <a:schemeClr val="tx1"/>
                </a:solidFill>
              </a:rPr>
              <a:t>:</a:t>
            </a:r>
          </a:p>
          <a:p>
            <a:pPr marL="806450" lvl="1" indent="-342900">
              <a:lnSpc>
                <a:spcPct val="150000"/>
              </a:lnSpc>
              <a:buClr>
                <a:srgbClr val="969696"/>
              </a:buClr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Lifecycle management</a:t>
            </a:r>
          </a:p>
          <a:p>
            <a:pPr marL="806450" lvl="1" indent="-342900">
              <a:lnSpc>
                <a:spcPct val="150000"/>
              </a:lnSpc>
              <a:buClr>
                <a:srgbClr val="969696"/>
              </a:buClr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Optimization of workloads</a:t>
            </a:r>
          </a:p>
          <a:p>
            <a:pPr marL="806450" lvl="1" indent="-342900">
              <a:lnSpc>
                <a:spcPct val="150000"/>
              </a:lnSpc>
              <a:buClr>
                <a:srgbClr val="969696"/>
              </a:buClr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Policy-controlled Self Service </a:t>
            </a:r>
          </a:p>
          <a:p>
            <a:pPr marL="806450" lvl="1" indent="-342900">
              <a:lnSpc>
                <a:spcPct val="150000"/>
              </a:lnSpc>
              <a:buClr>
                <a:srgbClr val="969696"/>
              </a:buClr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Efficient reporting</a:t>
            </a:r>
          </a:p>
          <a:p>
            <a:pPr marL="806450" lvl="1" indent="-342900">
              <a:lnSpc>
                <a:spcPct val="150000"/>
              </a:lnSpc>
              <a:buClr>
                <a:srgbClr val="969696"/>
              </a:buClr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Faster “time-to-value”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81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7" y="227013"/>
            <a:ext cx="8356826" cy="958319"/>
          </a:xfrm>
        </p:spPr>
        <p:txBody>
          <a:bodyPr/>
          <a:lstStyle/>
          <a:p>
            <a:r>
              <a:rPr lang="en-US" dirty="0" smtClean="0"/>
              <a:t>Open Source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26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053984" y="1614330"/>
            <a:ext cx="2362200" cy="1219200"/>
          </a:xfrm>
          <a:prstGeom prst="rect">
            <a:avLst/>
          </a:prstGeom>
        </p:spPr>
        <p:txBody>
          <a:bodyPr/>
          <a:lstStyle>
            <a:lvl1pPr marL="270000" indent="-270000" algn="l" defTabSz="914400" rtl="0" eaLnBrk="1" latinLnBrk="0" hangingPunct="1">
              <a:spcBef>
                <a:spcPts val="1000"/>
              </a:spcBef>
              <a:buClr>
                <a:schemeClr val="accent5"/>
              </a:buClr>
              <a:buSzPct val="70000"/>
              <a:buFont typeface="Wingdings" pitchFamily="2" charset="2"/>
              <a:buChar char="n"/>
              <a:defRPr sz="22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-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1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-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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600" b="0" dirty="0" smtClean="0"/>
              <a:t>Unlike the competition, Hortonworks embraces the open-source approach and is led by the people who actually created Hadoop.</a:t>
            </a:r>
            <a:endParaRPr lang="en-US" sz="1600" b="0" dirty="0"/>
          </a:p>
        </p:txBody>
      </p:sp>
      <p:sp>
        <p:nvSpPr>
          <p:cNvPr id="15" name="Content Placeholder 3"/>
          <p:cNvSpPr txBox="1">
            <a:spLocks/>
          </p:cNvSpPr>
          <p:nvPr/>
        </p:nvSpPr>
        <p:spPr>
          <a:xfrm>
            <a:off x="4630233" y="2012394"/>
            <a:ext cx="4459169" cy="1676400"/>
          </a:xfrm>
          <a:prstGeom prst="rect">
            <a:avLst/>
          </a:prstGeom>
        </p:spPr>
        <p:txBody>
          <a:bodyPr/>
          <a:lstStyle>
            <a:lvl1pPr marL="270000" indent="-270000" algn="l" defTabSz="914400" rtl="0" eaLnBrk="1" latinLnBrk="0" hangingPunct="1">
              <a:spcBef>
                <a:spcPts val="1000"/>
              </a:spcBef>
              <a:buClr>
                <a:schemeClr val="accent5"/>
              </a:buClr>
              <a:buSzPct val="70000"/>
              <a:buFont typeface="Wingdings" pitchFamily="2" charset="2"/>
              <a:buChar char="n"/>
              <a:defRPr sz="22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-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1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-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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600" b="0" dirty="0" smtClean="0"/>
              <a:t>As the founders and creators of </a:t>
            </a:r>
            <a:r>
              <a:rPr lang="en-US" sz="1600" b="0" dirty="0" err="1" smtClean="0"/>
              <a:t>OpenStack</a:t>
            </a:r>
            <a:r>
              <a:rPr lang="en-US" sz="1600" b="0" dirty="0" smtClean="0"/>
              <a:t>, we are uniquely positioned to rapidly create the most innovative private cloud platform.  Nebula offers elastic scalability with commodity compute and storage nodes. Scale out, not up.</a:t>
            </a:r>
          </a:p>
        </p:txBody>
      </p:sp>
      <p:pic>
        <p:nvPicPr>
          <p:cNvPr id="16" name="Picture 1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64" y="1614330"/>
            <a:ext cx="1676400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nebula_logo_colo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318634"/>
            <a:ext cx="1905000" cy="590550"/>
          </a:xfrm>
          <a:prstGeom prst="rect">
            <a:avLst/>
          </a:prstGeom>
        </p:spPr>
      </p:pic>
      <p:pic>
        <p:nvPicPr>
          <p:cNvPr id="18" name="Picture 17" descr="RAX 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062978"/>
            <a:ext cx="2105377" cy="762000"/>
          </a:xfrm>
          <a:prstGeom prst="rect">
            <a:avLst/>
          </a:prstGeom>
        </p:spPr>
      </p:pic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3429000" y="4062978"/>
            <a:ext cx="3581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24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25475" indent="-225425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2000">
                <a:solidFill>
                  <a:schemeClr val="bg2"/>
                </a:solidFill>
                <a:latin typeface="+mn-lt"/>
              </a:defRPr>
            </a:lvl2pPr>
            <a:lvl3pPr marL="901700" indent="-161925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800">
                <a:solidFill>
                  <a:schemeClr val="bg2"/>
                </a:solidFill>
                <a:latin typeface="+mn-lt"/>
              </a:defRPr>
            </a:lvl3pPr>
            <a:lvl4pPr marL="1196975" indent="-180975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600">
                <a:solidFill>
                  <a:schemeClr val="bg2"/>
                </a:solidFill>
                <a:latin typeface="+mn-lt"/>
              </a:defRPr>
            </a:lvl4pPr>
            <a:lvl5pPr marL="1490663" indent="-179388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600">
                <a:solidFill>
                  <a:schemeClr val="bg2"/>
                </a:solidFill>
                <a:latin typeface="+mn-lt"/>
              </a:defRPr>
            </a:lvl5pPr>
            <a:lvl6pPr marL="1947863" indent="-179388" algn="l" rtl="0" fontAlgn="base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600">
                <a:solidFill>
                  <a:schemeClr val="bg2"/>
                </a:solidFill>
                <a:latin typeface="+mn-lt"/>
              </a:defRPr>
            </a:lvl6pPr>
            <a:lvl7pPr marL="2405063" indent="-179388" algn="l" rtl="0" fontAlgn="base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600">
                <a:solidFill>
                  <a:schemeClr val="bg2"/>
                </a:solidFill>
                <a:latin typeface="+mn-lt"/>
              </a:defRPr>
            </a:lvl7pPr>
            <a:lvl8pPr marL="2862263" indent="-179388" algn="l" rtl="0" fontAlgn="base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600">
                <a:solidFill>
                  <a:schemeClr val="bg2"/>
                </a:solidFill>
                <a:latin typeface="+mn-lt"/>
              </a:defRPr>
            </a:lvl8pPr>
            <a:lvl9pPr marL="3319463" indent="-179388" algn="l" rtl="0" fontAlgn="base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600">
                <a:solidFill>
                  <a:schemeClr val="bg2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Rackspace Cloud Software is powered by </a:t>
            </a:r>
            <a:r>
              <a:rPr lang="en-US" sz="1600" dirty="0" err="1" smtClean="0">
                <a:solidFill>
                  <a:schemeClr val="tx1"/>
                </a:solidFill>
              </a:rPr>
              <a:t>OpenStack</a:t>
            </a:r>
            <a:r>
              <a:rPr lang="en-US" sz="1600" dirty="0" smtClean="0">
                <a:solidFill>
                  <a:schemeClr val="tx1"/>
                </a:solidFill>
              </a:rPr>
              <a:t>.  Because their Private Cloud Software is based on open-source technology, you don't have the risk of being locked into a proprietary platform.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55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7" y="227014"/>
            <a:ext cx="8356826" cy="941386"/>
          </a:xfrm>
        </p:spPr>
        <p:txBody>
          <a:bodyPr>
            <a:normAutofit/>
          </a:bodyPr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27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79" y="1690726"/>
            <a:ext cx="2328334" cy="838200"/>
          </a:xfrm>
          <a:prstGeom prst="rect">
            <a:avLst/>
          </a:prstGeom>
        </p:spPr>
      </p:pic>
      <p:sp>
        <p:nvSpPr>
          <p:cNvPr id="13" name="Content Placeholder 3"/>
          <p:cNvSpPr txBox="1">
            <a:spLocks/>
          </p:cNvSpPr>
          <p:nvPr/>
        </p:nvSpPr>
        <p:spPr bwMode="auto">
          <a:xfrm>
            <a:off x="3651912" y="1177452"/>
            <a:ext cx="51816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24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25475" indent="-225425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2000">
                <a:solidFill>
                  <a:schemeClr val="bg2"/>
                </a:solidFill>
                <a:latin typeface="+mn-lt"/>
              </a:defRPr>
            </a:lvl2pPr>
            <a:lvl3pPr marL="901700" indent="-161925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800">
                <a:solidFill>
                  <a:schemeClr val="bg2"/>
                </a:solidFill>
                <a:latin typeface="+mn-lt"/>
              </a:defRPr>
            </a:lvl3pPr>
            <a:lvl4pPr marL="1196975" indent="-180975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600">
                <a:solidFill>
                  <a:schemeClr val="bg2"/>
                </a:solidFill>
                <a:latin typeface="+mn-lt"/>
              </a:defRPr>
            </a:lvl4pPr>
            <a:lvl5pPr marL="1490663" indent="-179388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600">
                <a:solidFill>
                  <a:schemeClr val="bg2"/>
                </a:solidFill>
                <a:latin typeface="+mn-lt"/>
              </a:defRPr>
            </a:lvl5pPr>
            <a:lvl6pPr marL="1947863" indent="-179388" algn="l" rtl="0" fontAlgn="base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600">
                <a:solidFill>
                  <a:schemeClr val="bg2"/>
                </a:solidFill>
                <a:latin typeface="+mn-lt"/>
              </a:defRPr>
            </a:lvl6pPr>
            <a:lvl7pPr marL="2405063" indent="-179388" algn="l" rtl="0" fontAlgn="base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600">
                <a:solidFill>
                  <a:schemeClr val="bg2"/>
                </a:solidFill>
                <a:latin typeface="+mn-lt"/>
              </a:defRPr>
            </a:lvl7pPr>
            <a:lvl8pPr marL="2862263" indent="-179388" algn="l" rtl="0" fontAlgn="base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600">
                <a:solidFill>
                  <a:schemeClr val="bg2"/>
                </a:solidFill>
                <a:latin typeface="+mn-lt"/>
              </a:defRPr>
            </a:lvl8pPr>
            <a:lvl9pPr marL="3319463" indent="-179388" algn="l" rtl="0" fontAlgn="base">
              <a:spcBef>
                <a:spcPct val="0"/>
              </a:spcBef>
              <a:spcAft>
                <a:spcPct val="25000"/>
              </a:spcAft>
              <a:buClr>
                <a:schemeClr val="bg2"/>
              </a:buClr>
              <a:buChar char="•"/>
              <a:defRPr sz="1600">
                <a:solidFill>
                  <a:schemeClr val="bg2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pPr>
              <a:buClrTx/>
            </a:pPr>
            <a:r>
              <a:rPr lang="en-US" sz="1600" dirty="0" err="1" smtClean="0">
                <a:solidFill>
                  <a:schemeClr val="tx1"/>
                </a:solidFill>
              </a:rPr>
              <a:t>RainStor</a:t>
            </a:r>
            <a:r>
              <a:rPr lang="en-US" sz="1600" dirty="0" smtClean="0">
                <a:solidFill>
                  <a:schemeClr val="tx1"/>
                </a:solidFill>
              </a:rPr>
              <a:t> has the highest compression ration on the market today – up to 40X!</a:t>
            </a:r>
          </a:p>
          <a:p>
            <a:pPr>
              <a:buClrTx/>
            </a:pPr>
            <a:r>
              <a:rPr lang="en-US" sz="1600" dirty="0" err="1" smtClean="0">
                <a:solidFill>
                  <a:schemeClr val="tx1"/>
                </a:solidFill>
              </a:rPr>
              <a:t>RainStor’s</a:t>
            </a:r>
            <a:r>
              <a:rPr lang="en-US" sz="1600" dirty="0" smtClean="0">
                <a:solidFill>
                  <a:schemeClr val="tx1"/>
                </a:solidFill>
              </a:rPr>
              <a:t> compression technology drastically reduces the number of clusters to run your Hadoop infrastructure</a:t>
            </a:r>
            <a:r>
              <a:rPr lang="en-US" sz="1800" dirty="0" smtClean="0">
                <a:solidFill>
                  <a:schemeClr val="tx1"/>
                </a:solidFill>
              </a:rPr>
              <a:t>.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662906" y="3064977"/>
            <a:ext cx="4223289" cy="2895600"/>
          </a:xfrm>
          <a:prstGeom prst="rect">
            <a:avLst/>
          </a:prstGeom>
        </p:spPr>
        <p:txBody>
          <a:bodyPr/>
          <a:lstStyle>
            <a:lvl1pPr marL="270000" indent="-270000" algn="l" defTabSz="914400" rtl="0" eaLnBrk="1" latinLnBrk="0" hangingPunct="1">
              <a:spcBef>
                <a:spcPts val="1000"/>
              </a:spcBef>
              <a:buClr>
                <a:schemeClr val="accent5"/>
              </a:buClr>
              <a:buSzPct val="70000"/>
              <a:buFont typeface="Wingdings" pitchFamily="2" charset="2"/>
              <a:buChar char="n"/>
              <a:defRPr sz="22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-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1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-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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Pct val="100000"/>
              <a:buFont typeface="Arial" pitchFamily="34" charset="0"/>
              <a:buChar char="•"/>
            </a:pPr>
            <a:r>
              <a:rPr lang="en-US" sz="1600" b="0" dirty="0" err="1" smtClean="0"/>
              <a:t>XtremeData’s</a:t>
            </a:r>
            <a:r>
              <a:rPr lang="en-US" sz="1600" b="0" dirty="0" smtClean="0"/>
              <a:t> DBX software product is the only high-performance, low-cost, SQL database designed for Big Data and operates on a cloud, or virtualized environment.  This technology also provides up to a 60% reduction in TCO</a:t>
            </a:r>
            <a:r>
              <a:rPr lang="en-US" sz="1800" b="0" dirty="0" smtClean="0"/>
              <a:t>.  </a:t>
            </a:r>
          </a:p>
          <a:p>
            <a:pPr>
              <a:buClrTx/>
              <a:buSzPct val="100000"/>
              <a:buFont typeface="Arial" pitchFamily="34" charset="0"/>
              <a:buChar char="•"/>
            </a:pPr>
            <a:r>
              <a:rPr lang="en-US" sz="1600" b="0" dirty="0" smtClean="0"/>
              <a:t>Unlike the expensive appliances that have dominated the market, </a:t>
            </a:r>
            <a:r>
              <a:rPr lang="en-US" sz="1600" b="0" dirty="0" err="1" smtClean="0"/>
              <a:t>Xtreme’s</a:t>
            </a:r>
            <a:r>
              <a:rPr lang="en-US" sz="1600" b="0" dirty="0" smtClean="0"/>
              <a:t> solution is scalable and leverages cloud computing infrastructure, while out-performing the market.</a:t>
            </a:r>
            <a:endParaRPr lang="en-US" sz="1600" b="0" dirty="0"/>
          </a:p>
        </p:txBody>
      </p:sp>
      <p:pic>
        <p:nvPicPr>
          <p:cNvPr id="11" name="Picture 10" descr="xtremedat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75" y="4182574"/>
            <a:ext cx="1828800" cy="7620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95725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Optimization</a:t>
            </a:r>
            <a:endParaRPr lang="en-US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smtClean="0"/>
              <a:t>April 2013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28AA9C7-BFB6-46B6-809D-382BACFC0733}" type="slidenum">
              <a:rPr lang="nl-BE" smtClean="0"/>
              <a:pPr/>
              <a:t>28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BE" smtClean="0"/>
              <a:t>- Datacenter Strategies</a:t>
            </a:r>
            <a:endParaRPr lang="nl-BE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094837" y="1454035"/>
            <a:ext cx="4223289" cy="2203565"/>
          </a:xfrm>
          <a:prstGeom prst="rect">
            <a:avLst/>
          </a:prstGeom>
        </p:spPr>
        <p:txBody>
          <a:bodyPr/>
          <a:lstStyle>
            <a:lvl1pPr marL="270000" indent="-270000" algn="l" defTabSz="914400" rtl="0" eaLnBrk="1" latinLnBrk="0" hangingPunct="1">
              <a:spcBef>
                <a:spcPts val="1000"/>
              </a:spcBef>
              <a:buClr>
                <a:schemeClr val="accent5"/>
              </a:buClr>
              <a:buSzPct val="70000"/>
              <a:buFont typeface="Wingdings" pitchFamily="2" charset="2"/>
              <a:buChar char="n"/>
              <a:defRPr sz="22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-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1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-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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Pct val="100000"/>
              <a:buFont typeface="Arial" pitchFamily="34" charset="0"/>
              <a:buChar char="•"/>
            </a:pPr>
            <a:r>
              <a:rPr lang="en-US" sz="1600" b="0" dirty="0"/>
              <a:t>VI provides real time performance metrics at the I/O level allowing for information to be gathered like never before</a:t>
            </a:r>
            <a:r>
              <a:rPr lang="en-US" sz="1800" b="0" dirty="0"/>
              <a:t>.  </a:t>
            </a:r>
          </a:p>
          <a:p>
            <a:pPr>
              <a:buClrTx/>
              <a:buSzPct val="100000"/>
              <a:buFont typeface="Arial" pitchFamily="34" charset="0"/>
              <a:buChar char="•"/>
            </a:pPr>
            <a:r>
              <a:rPr lang="en-US" sz="1600" b="0" dirty="0"/>
              <a:t>Optimizing the underlying infrastructure and SAN environment delivers material benefit to the enterprise in both performance and cost efficiencies.</a:t>
            </a:r>
          </a:p>
        </p:txBody>
      </p:sp>
      <p:pic>
        <p:nvPicPr>
          <p:cNvPr id="10" name="Picture 9" descr="Virtual Instrument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93" y="1609214"/>
            <a:ext cx="3014189" cy="775660"/>
          </a:xfrm>
          <a:prstGeom prst="rect">
            <a:avLst/>
          </a:prstGeom>
        </p:spPr>
      </p:pic>
      <p:pic>
        <p:nvPicPr>
          <p:cNvPr id="12" name="Picture 11" descr="ServiceMes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81" y="4102844"/>
            <a:ext cx="2206690" cy="838200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4094198" y="3455320"/>
            <a:ext cx="4321661" cy="2971800"/>
          </a:xfrm>
          <a:prstGeom prst="rect">
            <a:avLst/>
          </a:prstGeom>
        </p:spPr>
        <p:txBody>
          <a:bodyPr/>
          <a:lstStyle>
            <a:lvl1pPr marL="270000" indent="-270000" algn="l" defTabSz="914400" rtl="0" eaLnBrk="1" latinLnBrk="0" hangingPunct="1">
              <a:spcBef>
                <a:spcPts val="1000"/>
              </a:spcBef>
              <a:buClr>
                <a:schemeClr val="accent5"/>
              </a:buClr>
              <a:buSzPct val="70000"/>
              <a:buFont typeface="Wingdings" pitchFamily="2" charset="2"/>
              <a:buChar char="n"/>
              <a:defRPr sz="22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-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1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-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0000" indent="-270000" algn="l" defTabSz="914400" rtl="0" eaLnBrk="1" latinLnBrk="0" hangingPunct="1">
              <a:spcBef>
                <a:spcPts val="200"/>
              </a:spcBef>
              <a:buClr>
                <a:schemeClr val="accent5"/>
              </a:buClr>
              <a:buSzPct val="100000"/>
              <a:buFont typeface="Symbol" pitchFamily="18" charset="2"/>
              <a:buChar char="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Pct val="100000"/>
              <a:buFont typeface="Arial" pitchFamily="34" charset="0"/>
              <a:buChar char="•"/>
            </a:pPr>
            <a:r>
              <a:rPr lang="en-US" sz="1600" b="0" dirty="0" smtClean="0"/>
              <a:t>Automates the deployment and management of enterprise applications across private, public and hybrid cloud environments</a:t>
            </a:r>
          </a:p>
          <a:p>
            <a:pPr>
              <a:buClrTx/>
              <a:buSzPct val="100000"/>
              <a:buFont typeface="Arial" pitchFamily="34" charset="0"/>
              <a:buChar char="•"/>
            </a:pPr>
            <a:r>
              <a:rPr lang="en-US" sz="1600" b="0" dirty="0" smtClean="0"/>
              <a:t>Enforces governance, compliance and security across the full lifecycle of cloud applications</a:t>
            </a:r>
          </a:p>
          <a:p>
            <a:pPr>
              <a:buClrTx/>
              <a:buSzPct val="100000"/>
              <a:buFont typeface="Arial" pitchFamily="34" charset="0"/>
              <a:buChar char="•"/>
            </a:pPr>
            <a:r>
              <a:rPr lang="en-US" sz="1600" b="0" dirty="0" smtClean="0"/>
              <a:t>Empowers the business with on-demand, self-service access to enterprise cloud applications, platforms, and services</a:t>
            </a: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155656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capco_2010">
      <a:dk1>
        <a:srgbClr val="000000"/>
      </a:dk1>
      <a:lt1>
        <a:srgbClr val="FFFFFF"/>
      </a:lt1>
      <a:dk2>
        <a:srgbClr val="4D4D4D"/>
      </a:dk2>
      <a:lt2>
        <a:srgbClr val="E0E0E0"/>
      </a:lt2>
      <a:accent1>
        <a:srgbClr val="69BD45"/>
      </a:accent1>
      <a:accent2>
        <a:srgbClr val="000000"/>
      </a:accent2>
      <a:accent3>
        <a:srgbClr val="F1DC00"/>
      </a:accent3>
      <a:accent4>
        <a:srgbClr val="376574"/>
      </a:accent4>
      <a:accent5>
        <a:srgbClr val="969696"/>
      </a:accent5>
      <a:accent6>
        <a:srgbClr val="56FF0D"/>
      </a:accent6>
      <a:hlink>
        <a:srgbClr val="69BD45"/>
      </a:hlink>
      <a:folHlink>
        <a:srgbClr val="969696"/>
      </a:folHlink>
    </a:clrScheme>
    <a:fontScheme name="Capc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lIns="36000" tIns="36000" rIns="36000" bIns="36000"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1732</TotalTime>
  <Words>2215</Words>
  <Application>Microsoft Office PowerPoint</Application>
  <PresentationFormat>On-screen Show (4:3)</PresentationFormat>
  <Paragraphs>332</Paragraphs>
  <Slides>29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blank</vt:lpstr>
      <vt:lpstr>PowerPoint Presentation</vt:lpstr>
      <vt:lpstr>Introductions</vt:lpstr>
      <vt:lpstr>Agenda:</vt:lpstr>
      <vt:lpstr>Explosive Data Growth  </vt:lpstr>
      <vt:lpstr>More Growth Trends </vt:lpstr>
      <vt:lpstr>New Technologies address Data Challenges</vt:lpstr>
      <vt:lpstr>New Technology Example Regulatory Compliant Cloud Storage: FinQloud</vt:lpstr>
      <vt:lpstr>How FinQloud Leverages AWS</vt:lpstr>
      <vt:lpstr>PowerPoint Presentation</vt:lpstr>
      <vt:lpstr>BYOD is evolving into BYOC – Cloud Sprawl</vt:lpstr>
      <vt:lpstr>My Cloud is better than your Cloud !</vt:lpstr>
      <vt:lpstr>And what about legislation ?</vt:lpstr>
      <vt:lpstr>Storage Made Easy</vt:lpstr>
      <vt:lpstr>“Single Pane of Glass” View of all Storage Silos</vt:lpstr>
      <vt:lpstr>Secure, Audited File Synchronization and Collaboration from Web, Desktop or Mobile</vt:lpstr>
      <vt:lpstr>Using Big Data</vt:lpstr>
      <vt:lpstr>Explosive Growth of Data</vt:lpstr>
      <vt:lpstr>Explosive Growth of Data</vt:lpstr>
      <vt:lpstr>New Business Models</vt:lpstr>
      <vt:lpstr>New Business Models</vt:lpstr>
      <vt:lpstr>New Business Models</vt:lpstr>
      <vt:lpstr>Public and Private Cloud Benefits</vt:lpstr>
      <vt:lpstr>Today’s Cloud Options and Challenges</vt:lpstr>
      <vt:lpstr>Framing the Challenges</vt:lpstr>
      <vt:lpstr>Policy-driven governance is an enterprise requirement</vt:lpstr>
      <vt:lpstr>Open Source</vt:lpstr>
      <vt:lpstr>Performance</vt:lpstr>
      <vt:lpstr>Optimization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Chandiramani, Mohit</dc:creator>
  <cp:lastModifiedBy>William Adiletta</cp:lastModifiedBy>
  <cp:revision>48</cp:revision>
  <dcterms:created xsi:type="dcterms:W3CDTF">2013-04-01T11:48:07Z</dcterms:created>
  <dcterms:modified xsi:type="dcterms:W3CDTF">2013-04-05T14:23:20Z</dcterms:modified>
</cp:coreProperties>
</file>