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5"/>
  </p:notesMasterIdLst>
  <p:handoutMasterIdLst>
    <p:handoutMasterId r:id="rId16"/>
  </p:handoutMasterIdLst>
  <p:sldIdLst>
    <p:sldId id="256" r:id="rId2"/>
    <p:sldId id="338" r:id="rId3"/>
    <p:sldId id="339" r:id="rId4"/>
    <p:sldId id="329" r:id="rId5"/>
    <p:sldId id="337" r:id="rId6"/>
    <p:sldId id="327" r:id="rId7"/>
    <p:sldId id="330" r:id="rId8"/>
    <p:sldId id="332" r:id="rId9"/>
    <p:sldId id="333" r:id="rId10"/>
    <p:sldId id="262" r:id="rId11"/>
    <p:sldId id="263" r:id="rId12"/>
    <p:sldId id="281" r:id="rId13"/>
    <p:sldId id="290" r:id="rId14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9A62BF92-0F77-4D31-BE99-A6CECA9A30B6}" type="datetimeFigureOut">
              <a:rPr lang="en-US" smtClean="0"/>
              <a:t>5/5/2015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6B742041-F73A-4D95-9D91-745F7AF5BA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0237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AC94F0FC-E8C2-4B1E-A0EF-032B22F55D7D}" type="datetimeFigureOut">
              <a:rPr lang="en-US" smtClean="0"/>
              <a:t>5/5/2015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4FB922F3-3788-4ED2-8844-9D5EA485A1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0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5C9A-6A1E-452A-95FD-796A8E85962B}" type="datetimeFigureOut">
              <a:rPr lang="en-US" smtClean="0"/>
              <a:t>5/5/2015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3EEDE-6E36-45EE-8839-04F800392177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5C9A-6A1E-452A-95FD-796A8E85962B}" type="datetimeFigureOut">
              <a:rPr lang="en-US" smtClean="0"/>
              <a:t>5/5/2015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3EEDE-6E36-45EE-8839-04F8003921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5C9A-6A1E-452A-95FD-796A8E85962B}" type="datetimeFigureOut">
              <a:rPr lang="en-US" smtClean="0"/>
              <a:t>5/5/2015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3EEDE-6E36-45EE-8839-04F800392177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5C9A-6A1E-452A-95FD-796A8E85962B}" type="datetimeFigureOut">
              <a:rPr lang="en-US" smtClean="0"/>
              <a:t>5/5/2015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3EEDE-6E36-45EE-8839-04F8003921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5C9A-6A1E-452A-95FD-796A8E85962B}" type="datetimeFigureOut">
              <a:rPr lang="en-US" smtClean="0"/>
              <a:t>5/5/2015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3EEDE-6E36-45EE-8839-04F800392177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5C9A-6A1E-452A-95FD-796A8E85962B}" type="datetimeFigureOut">
              <a:rPr lang="en-US" smtClean="0"/>
              <a:t>5/5/2015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3EEDE-6E36-45EE-8839-04F8003921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5C9A-6A1E-452A-95FD-796A8E85962B}" type="datetimeFigureOut">
              <a:rPr lang="en-US" smtClean="0"/>
              <a:t>5/5/2015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3EEDE-6E36-45EE-8839-04F8003921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5C9A-6A1E-452A-95FD-796A8E85962B}" type="datetimeFigureOut">
              <a:rPr lang="en-US" smtClean="0"/>
              <a:t>5/5/2015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3EEDE-6E36-45EE-8839-04F800392177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5C9A-6A1E-452A-95FD-796A8E85962B}" type="datetimeFigureOut">
              <a:rPr lang="en-US" smtClean="0"/>
              <a:t>5/5/2015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3EEDE-6E36-45EE-8839-04F8003921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5C9A-6A1E-452A-95FD-796A8E85962B}" type="datetimeFigureOut">
              <a:rPr lang="en-US" smtClean="0"/>
              <a:t>5/5/2015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3EEDE-6E36-45EE-8839-04F8003921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5C9A-6A1E-452A-95FD-796A8E85962B}" type="datetimeFigureOut">
              <a:rPr lang="en-US" smtClean="0"/>
              <a:t>5/5/2015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3EEDE-6E36-45EE-8839-04F8003921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08B5C9A-6A1E-452A-95FD-796A8E85962B}" type="datetimeFigureOut">
              <a:rPr lang="en-US" smtClean="0"/>
              <a:t>5/5/2015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CD3EEDE-6E36-45EE-8839-04F800392177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jpcpa2000@ao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848600" cy="246062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New </a:t>
            </a:r>
            <a:r>
              <a:rPr lang="en-US" b="1" dirty="0"/>
              <a:t>Jersey State Tax Update and </a:t>
            </a:r>
            <a:r>
              <a:rPr lang="en-US" b="1" dirty="0" smtClean="0"/>
              <a:t>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848600" cy="17526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 smtClean="0"/>
              <a:t>Alan J. Preis, CPA</a:t>
            </a:r>
          </a:p>
          <a:p>
            <a:pPr algn="ctr"/>
            <a:r>
              <a:rPr lang="en-US" dirty="0" smtClean="0"/>
              <a:t>30 Columbia Tpk, Ste. 101</a:t>
            </a:r>
          </a:p>
          <a:p>
            <a:pPr algn="ctr"/>
            <a:r>
              <a:rPr lang="en-US" dirty="0" smtClean="0"/>
              <a:t>Florham Park, NJ 07932</a:t>
            </a:r>
          </a:p>
          <a:p>
            <a:pPr algn="ctr"/>
            <a:r>
              <a:rPr lang="en-US" dirty="0" smtClean="0"/>
              <a:t>Tel: 973-660-0444</a:t>
            </a:r>
          </a:p>
          <a:p>
            <a:pPr algn="ctr"/>
            <a:r>
              <a:rPr lang="en-US" sz="1600" dirty="0" smtClean="0">
                <a:hlinkClick r:id="rId2"/>
              </a:rPr>
              <a:t>ajpcpa2000@aol.com</a:t>
            </a:r>
            <a:endParaRPr lang="en-US" sz="1600" dirty="0" smtClean="0"/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4372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600200"/>
          </a:xfrm>
        </p:spPr>
        <p:txBody>
          <a:bodyPr>
            <a:normAutofit/>
          </a:bodyPr>
          <a:lstStyle/>
          <a:p>
            <a:pPr marL="857250" indent="-857250">
              <a:buFont typeface="+mj-lt"/>
              <a:buAutoNum type="romanUcPeriod"/>
            </a:pPr>
            <a:r>
              <a:rPr lang="en-US" dirty="0" smtClean="0"/>
              <a:t>What is Bothering you and your clients about NJ Taxation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886200"/>
          </a:xfrm>
        </p:spPr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2014 GIT W-2 requests</a:t>
            </a:r>
          </a:p>
          <a:p>
            <a:pPr marL="457200" indent="-457200">
              <a:buFont typeface="+mj-lt"/>
              <a:buAutoNum type="alphaUcPeriod"/>
            </a:pPr>
            <a:endParaRPr lang="en-US" dirty="0"/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2012 CBT 100 requests from NJ TDW</a:t>
            </a:r>
          </a:p>
          <a:p>
            <a:pPr marL="457200" indent="-457200">
              <a:buFont typeface="+mj-lt"/>
              <a:buAutoNum type="alphaUcPeriod"/>
            </a:pPr>
            <a:endParaRPr lang="en-US" dirty="0"/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Your peeve(s)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92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57250" indent="-857250">
              <a:buFont typeface="+mj-lt"/>
              <a:buAutoNum type="romanUcPeriod" startAt="2"/>
            </a:pPr>
            <a:r>
              <a:rPr lang="en-US" dirty="0" smtClean="0"/>
              <a:t>Recent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2672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u="sng" dirty="0" smtClean="0"/>
              <a:t>Criticare Inc</a:t>
            </a:r>
            <a:r>
              <a:rPr lang="en-US" dirty="0" smtClean="0"/>
              <a:t>. S corp shareholder</a:t>
            </a:r>
          </a:p>
          <a:p>
            <a:pPr marL="457200" indent="-457200">
              <a:buFont typeface="+mj-lt"/>
              <a:buAutoNum type="alphaUcPeriod"/>
            </a:pPr>
            <a:endParaRPr lang="en-US" dirty="0"/>
          </a:p>
          <a:p>
            <a:pPr marL="457200" indent="-457200">
              <a:buFont typeface="+mj-lt"/>
              <a:buAutoNum type="alphaUcPeriod"/>
            </a:pPr>
            <a:r>
              <a:rPr lang="en-US" u="sng" dirty="0" smtClean="0"/>
              <a:t>UPS General Services </a:t>
            </a:r>
            <a:r>
              <a:rPr lang="en-US" dirty="0" smtClean="0"/>
              <a:t>– Amnesty penalty abatement</a:t>
            </a:r>
          </a:p>
          <a:p>
            <a:pPr marL="457200" indent="-457200">
              <a:buFont typeface="+mj-lt"/>
              <a:buAutoNum type="alphaUcPeriod"/>
            </a:pPr>
            <a:endParaRPr lang="en-US" dirty="0"/>
          </a:p>
          <a:p>
            <a:pPr marL="457200" indent="-457200">
              <a:buFont typeface="+mj-lt"/>
              <a:buAutoNum type="alphaUcPeriod"/>
            </a:pPr>
            <a:r>
              <a:rPr lang="en-US" u="sng" dirty="0" smtClean="0"/>
              <a:t>Duke Energy &amp; PPL Electric </a:t>
            </a:r>
            <a:r>
              <a:rPr lang="en-US" dirty="0" smtClean="0"/>
              <a:t>– CBT State tax add back</a:t>
            </a:r>
          </a:p>
          <a:p>
            <a:pPr marL="457200" indent="-457200">
              <a:buFont typeface="+mj-lt"/>
              <a:buAutoNum type="alphaUcPeriod"/>
            </a:pPr>
            <a:endParaRPr lang="en-US" dirty="0"/>
          </a:p>
          <a:p>
            <a:pPr marL="457200" indent="-457200">
              <a:buFont typeface="+mj-lt"/>
              <a:buAutoNum type="alphaUcPeriod"/>
            </a:pPr>
            <a:r>
              <a:rPr lang="en-US" u="sng" dirty="0" smtClean="0"/>
              <a:t>Bernard</a:t>
            </a:r>
            <a:r>
              <a:rPr lang="en-US" dirty="0" smtClean="0"/>
              <a:t> – GIT statute of limitations refunds – similar to Bonanno case</a:t>
            </a:r>
          </a:p>
          <a:p>
            <a:pPr marL="457200" indent="-457200">
              <a:buFont typeface="+mj-lt"/>
              <a:buAutoNum type="alphaUcPeriod"/>
            </a:pPr>
            <a:endParaRPr lang="en-US" dirty="0"/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Lottery winnings cases proceeding </a:t>
            </a:r>
            <a:r>
              <a:rPr lang="en-US" u="sng" dirty="0" smtClean="0"/>
              <a:t>Milligan et al.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679396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2163762"/>
          </a:xfrm>
        </p:spPr>
        <p:txBody>
          <a:bodyPr>
            <a:normAutofit/>
          </a:bodyPr>
          <a:lstStyle/>
          <a:p>
            <a:pPr marL="742950" lvl="0" indent="-742950">
              <a:buFont typeface="+mj-lt"/>
              <a:buAutoNum type="arabicPeriod"/>
            </a:pPr>
            <a:r>
              <a:rPr lang="en-US" dirty="0" smtClean="0"/>
              <a:t>Latest Developments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53536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endParaRPr lang="en-US" dirty="0" smtClean="0"/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Criticare</a:t>
            </a:r>
            <a:r>
              <a:rPr lang="en-US" dirty="0"/>
              <a:t>, Inc. Case – June 2014 – S corporation shareholder – credit for taxes paid to other states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lphaUcPeriod"/>
            </a:pPr>
            <a:endParaRPr lang="en-US" dirty="0"/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Resignation of NJ Division of Taxation Director Michael Bryan</a:t>
            </a:r>
            <a:endParaRPr lang="en-US" dirty="0"/>
          </a:p>
          <a:p>
            <a:pPr marL="457200" indent="-457200">
              <a:buFont typeface="+mj-lt"/>
              <a:buAutoNum type="alphaUcPeriod"/>
            </a:pP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23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2163762"/>
          </a:xfrm>
        </p:spPr>
        <p:txBody>
          <a:bodyPr>
            <a:normAutofit/>
          </a:bodyPr>
          <a:lstStyle/>
          <a:p>
            <a:pPr marL="742950" lvl="0" indent="-742950">
              <a:buFont typeface="+mj-lt"/>
              <a:buAutoNum type="arabicPeriod" startAt="2"/>
            </a:pPr>
            <a:r>
              <a:rPr lang="en-US" dirty="0" smtClean="0"/>
              <a:t>2014 NJ </a:t>
            </a:r>
            <a:r>
              <a:rPr lang="en-US" dirty="0"/>
              <a:t>TAX LEGISLATION (June 30, 2014).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535363"/>
          </a:xfrm>
        </p:spPr>
        <p:txBody>
          <a:bodyPr>
            <a:normAutofit fontScale="92500" lnSpcReduction="20000"/>
          </a:bodyPr>
          <a:lstStyle/>
          <a:p>
            <a:pPr marL="457200" lvl="0" indent="-457200">
              <a:buFont typeface="+mj-lt"/>
              <a:buAutoNum type="alphaUcPeriod"/>
            </a:pPr>
            <a:r>
              <a:rPr lang="en-US" dirty="0"/>
              <a:t>Taxation of out of state corporate partners deriving NJ source K-1 income.</a:t>
            </a:r>
          </a:p>
          <a:p>
            <a:pPr marL="457200" indent="-457200">
              <a:buFont typeface="+mj-lt"/>
              <a:buAutoNum type="alphaUcPeriod"/>
            </a:pPr>
            <a:endParaRPr lang="en-US" dirty="0"/>
          </a:p>
          <a:p>
            <a:pPr marL="457200" lvl="0" indent="-457200">
              <a:buFont typeface="+mj-lt"/>
              <a:buAutoNum type="alphaUcPeriod"/>
            </a:pPr>
            <a:r>
              <a:rPr lang="en-US" dirty="0"/>
              <a:t>Sales and Use Tax Nexus for out of state remote vendors.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457200" indent="-457200">
              <a:buFont typeface="+mj-lt"/>
              <a:buAutoNum type="alphaUcPeriod" startAt="3"/>
            </a:pPr>
            <a:r>
              <a:rPr lang="en-US" dirty="0"/>
              <a:t>Legislation to tax NJ source gains on deemed asset sales under IRC Section 338 (h) (10) – post </a:t>
            </a:r>
            <a:r>
              <a:rPr lang="en-US" u="sng" dirty="0"/>
              <a:t>McKesson Water Products </a:t>
            </a:r>
            <a:r>
              <a:rPr lang="en-US" dirty="0"/>
              <a:t>case.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457200" lvl="0" indent="-457200">
              <a:buFont typeface="+mj-lt"/>
              <a:buAutoNum type="alphaUcPeriod" startAt="4"/>
            </a:pPr>
            <a:r>
              <a:rPr lang="en-US" dirty="0"/>
              <a:t>Proposed penalties for bad electronic payments comparable to bad check </a:t>
            </a:r>
            <a:r>
              <a:rPr lang="en-US" dirty="0" smtClean="0"/>
              <a:t>penalties – Plaxico Burress 4/30/15</a:t>
            </a:r>
            <a:endParaRPr lang="en-US" dirty="0"/>
          </a:p>
          <a:p>
            <a:pPr marL="457200" indent="-457200">
              <a:buFont typeface="+mj-lt"/>
              <a:buAutoNum type="alphaUcPeriod"/>
            </a:pP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16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2163762"/>
          </a:xfrm>
        </p:spPr>
        <p:txBody>
          <a:bodyPr>
            <a:normAutofit/>
          </a:bodyPr>
          <a:lstStyle/>
          <a:p>
            <a:pPr marL="742950" lvl="0" indent="-742950">
              <a:buFont typeface="+mj-lt"/>
              <a:buAutoNum type="arabicPeriod" startAt="3"/>
            </a:pPr>
            <a:r>
              <a:rPr lang="en-US" dirty="0" smtClean="0"/>
              <a:t>RECENT LEGISLATION AND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535363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New Jersey Economic Opportunity Act</a:t>
            </a:r>
          </a:p>
          <a:p>
            <a:pPr marL="457200" indent="-457200">
              <a:buFont typeface="+mj-lt"/>
              <a:buAutoNum type="alphaUcPeriod"/>
            </a:pP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13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2163762"/>
          </a:xfrm>
        </p:spPr>
        <p:txBody>
          <a:bodyPr>
            <a:normAutofit/>
          </a:bodyPr>
          <a:lstStyle/>
          <a:p>
            <a:pPr marL="742950" lvl="0" indent="-742950">
              <a:buFont typeface="+mj-lt"/>
              <a:buAutoNum type="arabicPeriod" startAt="4"/>
            </a:pPr>
            <a:r>
              <a:rPr lang="en-US" dirty="0" smtClean="0"/>
              <a:t>PROPOSED LEGISLATION AND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535363"/>
          </a:xfrm>
        </p:spPr>
        <p:txBody>
          <a:bodyPr/>
          <a:lstStyle/>
          <a:p>
            <a:pPr marL="457200" indent="-457200">
              <a:buFont typeface="+mj-lt"/>
              <a:buAutoNum type="alphaUcPeriod"/>
            </a:pPr>
            <a:endParaRPr lang="en-US" dirty="0" smtClean="0"/>
          </a:p>
          <a:p>
            <a:pPr marL="457200" indent="-457200">
              <a:buFont typeface="+mj-lt"/>
              <a:buAutoNum type="alphaUcPeriod"/>
            </a:pPr>
            <a:endParaRPr lang="en-US" dirty="0"/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Sales tax on computer and software maintenance</a:t>
            </a:r>
          </a:p>
          <a:p>
            <a:pPr marL="0" indent="0">
              <a:buNone/>
            </a:pPr>
            <a:endParaRPr lang="en-US" dirty="0" smtClean="0"/>
          </a:p>
          <a:p>
            <a:pPr marL="514350" indent="-514350">
              <a:buFont typeface="+mj-lt"/>
              <a:buAutoNum type="romanLcPeriod"/>
            </a:pPr>
            <a:r>
              <a:rPr lang="en-US"/>
              <a:t>Regulations </a:t>
            </a:r>
            <a:r>
              <a:rPr lang="en-US" smtClean="0"/>
              <a:t>adopted December 1, </a:t>
            </a:r>
            <a:r>
              <a:rPr lang="en-US" dirty="0"/>
              <a:t>2014</a:t>
            </a:r>
          </a:p>
          <a:p>
            <a:pPr marL="514350" indent="-514350">
              <a:buFont typeface="+mj-lt"/>
              <a:buAutoNum type="romanLcPeriod"/>
            </a:pPr>
            <a:endParaRPr lang="en-US" dirty="0" smtClean="0"/>
          </a:p>
          <a:p>
            <a:pPr marL="457200" indent="-457200">
              <a:buFont typeface="+mj-lt"/>
              <a:buAutoNum type="romanLcPeriod"/>
            </a:pP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87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2163762"/>
          </a:xfrm>
        </p:spPr>
        <p:txBody>
          <a:bodyPr>
            <a:normAutofit/>
          </a:bodyPr>
          <a:lstStyle/>
          <a:p>
            <a:pPr marL="742950" lvl="0" indent="-742950">
              <a:buFont typeface="+mj-lt"/>
              <a:buAutoNum type="arabicPeriod" startAt="4"/>
            </a:pPr>
            <a:r>
              <a:rPr lang="en-US" dirty="0" smtClean="0"/>
              <a:t>PROPOSED  LEGISLATION AND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535363"/>
          </a:xfrm>
        </p:spPr>
        <p:txBody>
          <a:bodyPr/>
          <a:lstStyle/>
          <a:p>
            <a:pPr marL="457200" indent="-457200">
              <a:buFont typeface="+mj-lt"/>
              <a:buAutoNum type="alphaUcPeriod"/>
            </a:pPr>
            <a:endParaRPr lang="en-US" dirty="0" smtClean="0"/>
          </a:p>
          <a:p>
            <a:pPr marL="457200" indent="-457200">
              <a:buFont typeface="+mj-lt"/>
              <a:buAutoNum type="alphaUcPeriod"/>
            </a:pPr>
            <a:endParaRPr lang="en-US" dirty="0"/>
          </a:p>
          <a:p>
            <a:pPr marL="514350" indent="-514350">
              <a:buFont typeface="+mj-lt"/>
              <a:buAutoNum type="romanUcPeriod" startAt="3"/>
            </a:pPr>
            <a:r>
              <a:rPr lang="en-US" dirty="0" smtClean="0"/>
              <a:t>Proposed CBT Market Sourcing Regulation – withdrawn</a:t>
            </a:r>
          </a:p>
          <a:p>
            <a:pPr marL="514350" indent="-514350">
              <a:buFont typeface="+mj-lt"/>
              <a:buAutoNum type="romanUcPeriod" startAt="3"/>
            </a:pPr>
            <a:endParaRPr lang="en-US" dirty="0"/>
          </a:p>
          <a:p>
            <a:pPr lvl="2"/>
            <a:r>
              <a:rPr lang="en-US" dirty="0" smtClean="0"/>
              <a:t>Prospect of Legislation</a:t>
            </a:r>
          </a:p>
          <a:p>
            <a:pPr lvl="2"/>
            <a:r>
              <a:rPr lang="en-US" dirty="0" smtClean="0"/>
              <a:t>Multistate Implications</a:t>
            </a:r>
          </a:p>
          <a:p>
            <a:pPr marL="0" indent="0">
              <a:buNone/>
            </a:pPr>
            <a:endParaRPr lang="en-US" dirty="0" smtClean="0"/>
          </a:p>
          <a:p>
            <a:pPr marL="457200" indent="-457200">
              <a:buFont typeface="+mj-lt"/>
              <a:buAutoNum type="alphaUcPeriod" startAt="4"/>
            </a:pP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5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2163762"/>
          </a:xfrm>
        </p:spPr>
        <p:txBody>
          <a:bodyPr>
            <a:normAutofit/>
          </a:bodyPr>
          <a:lstStyle/>
          <a:p>
            <a:pPr marL="742950" lvl="0" indent="-742950">
              <a:buFont typeface="+mj-lt"/>
              <a:buAutoNum type="arabicPeriod" startAt="4"/>
            </a:pPr>
            <a:r>
              <a:rPr lang="en-US" dirty="0" smtClean="0"/>
              <a:t>PROPOSED  LEGISLATION AND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535363"/>
          </a:xfrm>
        </p:spPr>
        <p:txBody>
          <a:bodyPr/>
          <a:lstStyle/>
          <a:p>
            <a:pPr marL="457200" indent="-457200">
              <a:buFont typeface="+mj-lt"/>
              <a:buAutoNum type="alphaUcPeriod"/>
            </a:pPr>
            <a:endParaRPr lang="en-US" dirty="0" smtClean="0"/>
          </a:p>
          <a:p>
            <a:pPr marL="457200" indent="-457200">
              <a:buFont typeface="+mj-lt"/>
              <a:buAutoNum type="alphaUcPeriod"/>
            </a:pPr>
            <a:endParaRPr lang="en-US" dirty="0"/>
          </a:p>
          <a:p>
            <a:pPr marL="514350" indent="-514350">
              <a:buFont typeface="+mj-lt"/>
              <a:buAutoNum type="romanLcPeriod" startAt="4"/>
            </a:pPr>
            <a:r>
              <a:rPr lang="en-US" dirty="0" smtClean="0"/>
              <a:t>Expanded use of 50% Civil Fraud Penalty</a:t>
            </a:r>
          </a:p>
          <a:p>
            <a:pPr marL="457200" indent="-457200">
              <a:buFont typeface="+mj-lt"/>
              <a:buAutoNum type="alphaUcPeriod" startAt="5"/>
            </a:pP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5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447800"/>
          </a:xfrm>
        </p:spPr>
        <p:txBody>
          <a:bodyPr>
            <a:normAutofit fontScale="90000"/>
          </a:bodyPr>
          <a:lstStyle/>
          <a:p>
            <a:pPr marL="742950" lvl="0" indent="-742950">
              <a:buFont typeface="+mj-lt"/>
              <a:buAutoNum type="arabicPeriod" startAt="5"/>
            </a:pPr>
            <a:r>
              <a:rPr lang="en-US" dirty="0" smtClean="0"/>
              <a:t> PRIOR ENACTED </a:t>
            </a:r>
            <a:r>
              <a:rPr lang="en-US" dirty="0"/>
              <a:t>LEGISLATION AND GUIDANCE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1910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pPr lvl="1" indent="0">
              <a:buNone/>
            </a:pPr>
            <a:r>
              <a:rPr lang="en-US" sz="2400" dirty="0" smtClean="0"/>
              <a:t>CBT </a:t>
            </a:r>
            <a:r>
              <a:rPr lang="en-US" sz="2400" dirty="0"/>
              <a:t>Single Sales Factor </a:t>
            </a:r>
            <a:endParaRPr lang="en-US" sz="2400" dirty="0" smtClean="0"/>
          </a:p>
          <a:p>
            <a:pPr marL="914400" lvl="1" indent="-457200">
              <a:buFont typeface="+mj-lt"/>
              <a:buAutoNum type="alphaUcPeriod"/>
            </a:pPr>
            <a:endParaRPr lang="en-US" sz="2400" dirty="0"/>
          </a:p>
          <a:p>
            <a:pPr lvl="2" indent="0">
              <a:buNone/>
            </a:pPr>
            <a:r>
              <a:rPr lang="en-US" sz="2200" dirty="0" smtClean="0"/>
              <a:t>For years beginning on or after January 1, 2014</a:t>
            </a:r>
          </a:p>
          <a:p>
            <a:pPr marL="1188720" lvl="2" indent="-457200"/>
            <a:endParaRPr lang="en-US" sz="2200" dirty="0"/>
          </a:p>
          <a:p>
            <a:pPr marL="1188720" lvl="2" indent="-457200"/>
            <a:r>
              <a:rPr lang="en-US" sz="2200" dirty="0" smtClean="0"/>
              <a:t>Receipts 100%</a:t>
            </a:r>
            <a:endParaRPr lang="en-US" sz="2200" dirty="0"/>
          </a:p>
          <a:p>
            <a:pPr marL="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 </a:t>
            </a:r>
          </a:p>
          <a:p>
            <a:pPr marL="857250" lvl="1" indent="-457200">
              <a:buFont typeface="Wingdings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92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GIT</a:t>
            </a:r>
            <a:endParaRPr lang="en-US" dirty="0"/>
          </a:p>
          <a:p>
            <a:pPr marL="1428750" lvl="2" indent="-514350">
              <a:buFont typeface="+mj-lt"/>
              <a:buAutoNum type="romanLcPeriod"/>
            </a:pPr>
            <a:endParaRPr lang="en-US" dirty="0" smtClean="0"/>
          </a:p>
          <a:p>
            <a:pPr marL="914400" lvl="2" indent="0">
              <a:buNone/>
            </a:pPr>
            <a:r>
              <a:rPr lang="en-US" sz="2400" dirty="0" smtClean="0"/>
              <a:t>Alternative Business Calculation</a:t>
            </a:r>
            <a:endParaRPr lang="en-US" sz="2400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20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524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/>
              <a:t/>
            </a:r>
            <a:br>
              <a:rPr lang="en-US" dirty="0"/>
            </a:br>
            <a:r>
              <a:rPr lang="en-US" dirty="0"/>
              <a:t>6</a:t>
            </a:r>
            <a:r>
              <a:rPr lang="en-US" dirty="0" smtClean="0"/>
              <a:t>.  CORPORATE </a:t>
            </a:r>
            <a:r>
              <a:rPr lang="en-US" dirty="0"/>
              <a:t>BUSINESS TAX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endParaRPr lang="en-US" dirty="0" smtClean="0"/>
          </a:p>
          <a:p>
            <a:pPr marL="400050" lvl="1" indent="0">
              <a:buNone/>
            </a:pPr>
            <a:endParaRPr lang="en-US" dirty="0"/>
          </a:p>
          <a:p>
            <a:pPr marL="400050" lvl="1" indent="0">
              <a:buNone/>
            </a:pPr>
            <a:r>
              <a:rPr lang="en-US" sz="2400" dirty="0" smtClean="0"/>
              <a:t>E Filing of CBT 100 mandated for 2015 and e-payment mandated for 2015</a:t>
            </a:r>
          </a:p>
          <a:p>
            <a:pPr marL="914400" lvl="1" indent="-514350">
              <a:buFont typeface="+mj-lt"/>
              <a:buAutoNum type="alphaUcPeriod"/>
            </a:pPr>
            <a:endParaRPr lang="en-US" dirty="0"/>
          </a:p>
          <a:p>
            <a:pPr marL="914400" lvl="1" indent="-514350">
              <a:buFont typeface="+mj-lt"/>
              <a:buAutoNum type="alphaUcPeriod"/>
            </a:pPr>
            <a:endParaRPr lang="en-US" dirty="0" smtClean="0"/>
          </a:p>
          <a:p>
            <a:pPr marL="914400" lvl="1" indent="-514350">
              <a:buFont typeface="+mj-lt"/>
              <a:buAutoNum type="alphaUcPeriod"/>
            </a:pPr>
            <a:endParaRPr lang="en-US" dirty="0"/>
          </a:p>
          <a:p>
            <a:pPr marL="914400" lvl="1" indent="-514350">
              <a:buFont typeface="+mj-lt"/>
              <a:buAutoNum type="alphaUcPeriod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3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2954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/>
              <a:t/>
            </a:r>
            <a:br>
              <a:rPr lang="en-US" dirty="0"/>
            </a:br>
            <a:r>
              <a:rPr lang="en-US" dirty="0"/>
              <a:t>CORPORATE BUSINESS TAX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 smtClean="0"/>
              <a:t>Cases</a:t>
            </a:r>
            <a:endParaRPr lang="en-US" dirty="0"/>
          </a:p>
          <a:p>
            <a:pPr marL="1028700" lvl="1" indent="-571500">
              <a:buFont typeface="+mj-lt"/>
              <a:buAutoNum type="romanLcPeriod" startAt="2"/>
            </a:pPr>
            <a:endParaRPr lang="en-US" u="sng" dirty="0"/>
          </a:p>
          <a:p>
            <a:pPr marL="1028700" lvl="1" indent="-571500">
              <a:buFont typeface="+mj-lt"/>
              <a:buAutoNum type="romanLcPeriod" startAt="2"/>
            </a:pPr>
            <a:endParaRPr lang="en-US" u="sng" dirty="0" smtClean="0"/>
          </a:p>
          <a:p>
            <a:pPr lvl="1" indent="0">
              <a:buNone/>
            </a:pPr>
            <a:r>
              <a:rPr lang="en-US" u="sng" dirty="0" smtClean="0"/>
              <a:t>Telebright Corporation </a:t>
            </a:r>
            <a:r>
              <a:rPr lang="en-US" dirty="0" smtClean="0"/>
              <a:t>– NJ Tax Court held and NJ Appellate Division affirmed that a telecommuter working at her home in NJ for out of state software company created NJ CBT Nexus</a:t>
            </a:r>
          </a:p>
          <a:p>
            <a:pPr marL="457200" lvl="1" indent="0">
              <a:buNone/>
            </a:pPr>
            <a:endParaRPr lang="en-US" sz="2800" dirty="0"/>
          </a:p>
          <a:p>
            <a:endParaRPr lang="en-US" dirty="0"/>
          </a:p>
          <a:p>
            <a:pPr marL="914400" lvl="1" indent="-514350">
              <a:buFont typeface="+mj-lt"/>
              <a:buAutoNum type="alphaUcPeriod"/>
            </a:pPr>
            <a:endParaRPr lang="en-US" dirty="0"/>
          </a:p>
          <a:p>
            <a:pPr marL="914400" lvl="1" indent="-514350">
              <a:buFont typeface="+mj-lt"/>
              <a:buAutoNum type="alphaUcPeriod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06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583</TotalTime>
  <Words>285</Words>
  <Application>Microsoft Office PowerPoint</Application>
  <PresentationFormat>On-screen Show (4:3)</PresentationFormat>
  <Paragraphs>88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Clarity</vt:lpstr>
      <vt:lpstr>   New Jersey State Tax Update and Review</vt:lpstr>
      <vt:lpstr>What is Bothering you and your clients about NJ Taxation</vt:lpstr>
      <vt:lpstr>Recent Cases</vt:lpstr>
      <vt:lpstr>Latest Developments</vt:lpstr>
      <vt:lpstr>2014 NJ TAX LEGISLATION (June 30, 2014).</vt:lpstr>
      <vt:lpstr>RECENT LEGISLATION AND ISSUES</vt:lpstr>
      <vt:lpstr>PROPOSED LEGISLATION AND ISSUES</vt:lpstr>
      <vt:lpstr>PROPOSED  LEGISLATION AND ISSUES</vt:lpstr>
      <vt:lpstr>PROPOSED  LEGISLATION AND ISSUES</vt:lpstr>
      <vt:lpstr> PRIOR ENACTED LEGISLATION AND GUIDANCE  </vt:lpstr>
      <vt:lpstr> </vt:lpstr>
      <vt:lpstr> 6.  CORPORATE BUSINESS TAX  </vt:lpstr>
      <vt:lpstr> CORPORATE BUSINESS TAX 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Jersey State Tax Update and Review</dc:title>
  <dc:creator>KD</dc:creator>
  <cp:lastModifiedBy>KD</cp:lastModifiedBy>
  <cp:revision>126</cp:revision>
  <cp:lastPrinted>2015-05-05T21:32:21Z</cp:lastPrinted>
  <dcterms:created xsi:type="dcterms:W3CDTF">2011-12-29T19:49:27Z</dcterms:created>
  <dcterms:modified xsi:type="dcterms:W3CDTF">2015-05-05T21:33:29Z</dcterms:modified>
</cp:coreProperties>
</file>