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76" r:id="rId3"/>
    <p:sldId id="259" r:id="rId4"/>
    <p:sldId id="260" r:id="rId5"/>
    <p:sldId id="261" r:id="rId6"/>
    <p:sldId id="262" r:id="rId7"/>
    <p:sldId id="327" r:id="rId8"/>
    <p:sldId id="264" r:id="rId9"/>
    <p:sldId id="265" r:id="rId10"/>
    <p:sldId id="336" r:id="rId11"/>
    <p:sldId id="267" r:id="rId12"/>
    <p:sldId id="268" r:id="rId13"/>
    <p:sldId id="269" r:id="rId14"/>
    <p:sldId id="270" r:id="rId15"/>
    <p:sldId id="271" r:id="rId16"/>
    <p:sldId id="272" r:id="rId17"/>
    <p:sldId id="343" r:id="rId18"/>
    <p:sldId id="273" r:id="rId19"/>
    <p:sldId id="326" r:id="rId20"/>
    <p:sldId id="328" r:id="rId21"/>
    <p:sldId id="366" r:id="rId22"/>
    <p:sldId id="337" r:id="rId23"/>
    <p:sldId id="323" r:id="rId24"/>
    <p:sldId id="329" r:id="rId25"/>
    <p:sldId id="339" r:id="rId26"/>
    <p:sldId id="338" r:id="rId27"/>
    <p:sldId id="344" r:id="rId28"/>
    <p:sldId id="345" r:id="rId29"/>
    <p:sldId id="346" r:id="rId30"/>
    <p:sldId id="348" r:id="rId31"/>
    <p:sldId id="352" r:id="rId32"/>
    <p:sldId id="354" r:id="rId33"/>
    <p:sldId id="347" r:id="rId34"/>
    <p:sldId id="355" r:id="rId35"/>
    <p:sldId id="356" r:id="rId36"/>
    <p:sldId id="357" r:id="rId37"/>
    <p:sldId id="335" r:id="rId38"/>
    <p:sldId id="333" r:id="rId39"/>
    <p:sldId id="358" r:id="rId40"/>
    <p:sldId id="359" r:id="rId41"/>
    <p:sldId id="360" r:id="rId42"/>
    <p:sldId id="361" r:id="rId43"/>
    <p:sldId id="362" r:id="rId44"/>
    <p:sldId id="324" r:id="rId45"/>
    <p:sldId id="330" r:id="rId46"/>
    <p:sldId id="325" r:id="rId47"/>
    <p:sldId id="331" r:id="rId48"/>
    <p:sldId id="314" r:id="rId49"/>
    <p:sldId id="340" r:id="rId50"/>
    <p:sldId id="315" r:id="rId51"/>
    <p:sldId id="341" r:id="rId52"/>
    <p:sldId id="316" r:id="rId53"/>
    <p:sldId id="342" r:id="rId54"/>
    <p:sldId id="317" r:id="rId55"/>
    <p:sldId id="363" r:id="rId56"/>
    <p:sldId id="318" r:id="rId57"/>
    <p:sldId id="334" r:id="rId58"/>
    <p:sldId id="319" r:id="rId59"/>
    <p:sldId id="365" r:id="rId60"/>
    <p:sldId id="321" r:id="rId61"/>
  </p:sldIdLst>
  <p:sldSz cx="12192000" cy="6858000"/>
  <p:notesSz cx="6858000" cy="9144000"/>
  <p:embeddedFontLst>
    <p:embeddedFont>
      <p:font typeface="Century Gothic" panose="020B0502020202020204" pitchFamily="34" charset="0"/>
      <p:regular r:id="rId62"/>
      <p:bold r:id="rId63"/>
      <p:italic r:id="rId64"/>
      <p:boldItalic r:id="rId65"/>
    </p:embeddedFont>
    <p:embeddedFont>
      <p:font typeface="Calibri" panose="020F0502020204030204" pitchFamily="34" charset="0"/>
      <p:regular r:id="rId66"/>
      <p:bold r:id="rId67"/>
      <p:italic r:id="rId68"/>
      <p:boldItalic r:id="rId69"/>
    </p:embeddedFont>
    <p:embeddedFont>
      <p:font typeface="PT Sans" panose="020B0604020202020204" charset="0"/>
      <p:regular r:id="rId70"/>
      <p:bold r:id="rId71"/>
      <p:italic r:id="rId72"/>
      <p:boldItalic r:id="rId73"/>
    </p:embeddedFont>
    <p:embeddedFont>
      <p:font typeface="Arial Black" panose="020B0A04020102020204" pitchFamily="34" charset="0"/>
      <p:bold r:id="rId74"/>
    </p:embeddedFont>
    <p:embeddedFont>
      <p:font typeface="Arial Unicode MS" panose="020B0604020202020204" pitchFamily="34" charset="-128"/>
      <p:regular r:id="rId75"/>
    </p:embeddedFont>
    <p:embeddedFont>
      <p:font typeface="Tw Cen MT Condensed" panose="020B0606020104020203" pitchFamily="34" charset="0"/>
      <p:regular r:id="rId76"/>
      <p:bold r:id="rId77"/>
    </p:embeddedFont>
    <p:embeddedFont>
      <p:font typeface="Calibri Light" panose="020F0302020204030204" pitchFamily="34" charset="0"/>
      <p:regular r:id="rId78"/>
      <p:italic r:id="rId79"/>
    </p:embeddedFont>
    <p:embeddedFont>
      <p:font typeface="Lato" panose="020F0502020204030203" pitchFamily="34" charset="0"/>
      <p:regular r:id="rId80"/>
      <p:bold r:id="rId81"/>
      <p:italic r:id="rId82"/>
      <p:boldItalic r:id="rId83"/>
    </p:embeddedFont>
    <p:embeddedFont>
      <p:font typeface="Lato Black" panose="020F0A02020204030203" pitchFamily="34" charset="0"/>
      <p:bold r:id="rId84"/>
      <p:boldItalic r:id="rId85"/>
    </p:embeddedFont>
    <p:embeddedFont>
      <p:font typeface="Arial Rounded MT Bold" panose="020F0704030504030204" pitchFamily="34" charset="0"/>
      <p:regular r:id="rId86"/>
    </p:embeddedFont>
    <p:embeddedFont>
      <p:font typeface="Adobe Gothic Std B" panose="020B0800000000000000" pitchFamily="34" charset="-128"/>
      <p:bold r:id="rId8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2E27"/>
    <a:srgbClr val="0092B3"/>
    <a:srgbClr val="2696DE"/>
    <a:srgbClr val="44A3E4"/>
    <a:srgbClr val="1691DE"/>
    <a:srgbClr val="1B8D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0" autoAdjust="0"/>
    <p:restoredTop sz="94660"/>
  </p:normalViewPr>
  <p:slideViewPr>
    <p:cSldViewPr snapToGrid="0">
      <p:cViewPr varScale="1">
        <p:scale>
          <a:sx n="76" d="100"/>
          <a:sy n="76" d="100"/>
        </p:scale>
        <p:origin x="57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font" Target="fonts/font7.fntdata"/><Relationship Id="rId76" Type="http://schemas.openxmlformats.org/officeDocument/2006/relationships/font" Target="fonts/font15.fntdata"/><Relationship Id="rId84" Type="http://schemas.openxmlformats.org/officeDocument/2006/relationships/font" Target="fonts/font23.fntdata"/><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10.fntdata"/><Relationship Id="rId92"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font" Target="fonts/font13.fntdata"/><Relationship Id="rId79" Type="http://schemas.openxmlformats.org/officeDocument/2006/relationships/font" Target="fonts/font18.fntdata"/><Relationship Id="rId87" Type="http://schemas.openxmlformats.org/officeDocument/2006/relationships/font" Target="fonts/font26.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21.fntdata"/><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1.fntdata"/><Relationship Id="rId80" Type="http://schemas.openxmlformats.org/officeDocument/2006/relationships/font" Target="fonts/font19.fntdata"/><Relationship Id="rId85" Type="http://schemas.openxmlformats.org/officeDocument/2006/relationships/font" Target="fonts/font2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font" Target="fonts/font22.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font" Target="fonts/font20.fntdata"/><Relationship Id="rId86" Type="http://schemas.openxmlformats.org/officeDocument/2006/relationships/font" Target="fonts/font25.fntdata"/><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9CD15AF-0DBF-40EF-90A1-E8055065EB08}" type="datetimeFigureOut">
              <a:rPr lang="en-US" smtClean="0"/>
              <a:t>6/28/2017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4136697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CD15AF-0DBF-40EF-90A1-E8055065EB08}" type="datetimeFigureOut">
              <a:rPr lang="en-US" smtClean="0"/>
              <a:t>6/28/2017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1127577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9CD15AF-0DBF-40EF-90A1-E8055065EB08}" type="datetimeFigureOut">
              <a:rPr lang="en-US" smtClean="0"/>
              <a:t>6/28/2017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3683022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CD15AF-0DBF-40EF-90A1-E8055065EB08}" type="datetimeFigureOut">
              <a:rPr lang="en-US" smtClean="0"/>
              <a:t>6/28/2017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2058044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CD15AF-0DBF-40EF-90A1-E8055065EB08}" type="datetimeFigureOut">
              <a:rPr lang="en-US" smtClean="0"/>
              <a:t>6/28/2017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3974267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CD15AF-0DBF-40EF-90A1-E8055065EB08}" type="datetimeFigureOut">
              <a:rPr lang="en-US" smtClean="0"/>
              <a:t>6/28/2017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3198088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CD15AF-0DBF-40EF-90A1-E8055065EB08}" type="datetimeFigureOut">
              <a:rPr lang="en-US" smtClean="0"/>
              <a:t>6/28/2017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589515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CD15AF-0DBF-40EF-90A1-E8055065EB08}" type="datetimeFigureOut">
              <a:rPr lang="en-US" smtClean="0"/>
              <a:t>6/28/2017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1680081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CD15AF-0DBF-40EF-90A1-E8055065EB08}" type="datetimeFigureOut">
              <a:rPr lang="en-US" smtClean="0"/>
              <a:t>6/28/2017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3360556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CD15AF-0DBF-40EF-90A1-E8055065EB08}" type="datetimeFigureOut">
              <a:rPr lang="en-US" smtClean="0"/>
              <a:t>6/28/2017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3380287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CD15AF-0DBF-40EF-90A1-E8055065EB08}" type="datetimeFigureOut">
              <a:rPr lang="en-US" smtClean="0"/>
              <a:t>6/28/2017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76D7C-E454-4918-B75B-CE312749295C}" type="slidenum">
              <a:rPr lang="en-US" smtClean="0"/>
              <a:t>‹#›</a:t>
            </a:fld>
            <a:endParaRPr lang="en-US"/>
          </a:p>
        </p:txBody>
      </p:sp>
    </p:spTree>
    <p:extLst>
      <p:ext uri="{BB962C8B-B14F-4D97-AF65-F5344CB8AC3E}">
        <p14:creationId xmlns:p14="http://schemas.microsoft.com/office/powerpoint/2010/main" val="852402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Vertical">
    <p:bg>
      <p:bgRef idx="1001">
        <a:schemeClr val="bg1"/>
      </p:bgRef>
    </p:bg>
    <p:spTree>
      <p:nvGrpSpPr>
        <p:cNvPr id="1" name=""/>
        <p:cNvGrpSpPr/>
        <p:nvPr/>
      </p:nvGrpSpPr>
      <p:grpSpPr>
        <a:xfrm>
          <a:off x="0" y="0"/>
          <a:ext cx="0" cy="0"/>
          <a:chOff x="0" y="0"/>
          <a:chExt cx="0" cy="0"/>
        </a:xfrm>
      </p:grpSpPr>
      <p:sp>
        <p:nvSpPr>
          <p:cNvPr id="14" name="Shape 14"/>
          <p:cNvSpPr>
            <a:spLocks noGrp="1"/>
          </p:cNvSpPr>
          <p:nvPr>
            <p:ph type="body" idx="1"/>
          </p:nvPr>
        </p:nvSpPr>
        <p:spPr>
          <a:xfrm>
            <a:off x="892969" y="625078"/>
            <a:ext cx="5000625" cy="5607844"/>
          </a:xfrm>
          <a:prstGeom prst="rect">
            <a:avLst/>
          </a:prstGeom>
        </p:spPr>
        <p:txBody>
          <a:bodyPr/>
          <a:lstStyle>
            <a:lvl1pPr marL="0" indent="0" algn="ctr">
              <a:buSzTx/>
              <a:buNone/>
              <a:defRPr>
                <a:solidFill>
                  <a:srgbClr val="FFFFFE"/>
                </a:solidFill>
              </a:defRPr>
            </a:lvl1pPr>
            <a:lvl2pPr marL="0" indent="0" algn="ctr">
              <a:buSzTx/>
              <a:buNone/>
              <a:defRPr>
                <a:solidFill>
                  <a:srgbClr val="FFFFFE"/>
                </a:solidFill>
              </a:defRPr>
            </a:lvl2pPr>
            <a:lvl3pPr marL="0" indent="0" algn="ctr">
              <a:buSzTx/>
              <a:buNone/>
              <a:defRPr>
                <a:solidFill>
                  <a:srgbClr val="FFFFFE"/>
                </a:solidFill>
              </a:defRPr>
            </a:lvl3pPr>
            <a:lvl4pPr marL="0" indent="0" algn="ctr">
              <a:buSzTx/>
              <a:buNone/>
              <a:defRPr>
                <a:solidFill>
                  <a:srgbClr val="FFFFFE"/>
                </a:solidFill>
              </a:defRPr>
            </a:lvl4pPr>
            <a:lvl5pPr marL="0" indent="0" algn="ctr">
              <a:buSzTx/>
              <a:buNone/>
              <a:defRPr>
                <a:solidFill>
                  <a:srgbClr val="FFFFFE"/>
                </a:solidFill>
              </a:defRPr>
            </a:lvl5pPr>
          </a:lstStyle>
          <a:p>
            <a:pPr lvl="0">
              <a:defRPr sz="1800">
                <a:solidFill>
                  <a:srgbClr val="000000"/>
                </a:solidFill>
              </a:defRPr>
            </a:pPr>
            <a:r>
              <a:rPr sz="1687">
                <a:solidFill>
                  <a:srgbClr val="FFFFFE"/>
                </a:solidFill>
              </a:rPr>
              <a:t>Body Level One</a:t>
            </a:r>
          </a:p>
          <a:p>
            <a:pPr lvl="1">
              <a:defRPr sz="1800">
                <a:solidFill>
                  <a:srgbClr val="000000"/>
                </a:solidFill>
              </a:defRPr>
            </a:pPr>
            <a:r>
              <a:rPr sz="1687">
                <a:solidFill>
                  <a:srgbClr val="FFFFFE"/>
                </a:solidFill>
              </a:rPr>
              <a:t>Body Level Two</a:t>
            </a:r>
          </a:p>
          <a:p>
            <a:pPr lvl="2">
              <a:defRPr sz="1800">
                <a:solidFill>
                  <a:srgbClr val="000000"/>
                </a:solidFill>
              </a:defRPr>
            </a:pPr>
            <a:r>
              <a:rPr sz="1687">
                <a:solidFill>
                  <a:srgbClr val="FFFFFE"/>
                </a:solidFill>
              </a:rPr>
              <a:t>Body Level Three</a:t>
            </a:r>
          </a:p>
          <a:p>
            <a:pPr lvl="3">
              <a:defRPr sz="1800">
                <a:solidFill>
                  <a:srgbClr val="000000"/>
                </a:solidFill>
              </a:defRPr>
            </a:pPr>
            <a:r>
              <a:rPr sz="1687">
                <a:solidFill>
                  <a:srgbClr val="FFFFFE"/>
                </a:solidFill>
              </a:rPr>
              <a:t>Body Level Four</a:t>
            </a:r>
          </a:p>
          <a:p>
            <a:pPr lvl="4">
              <a:defRPr sz="1800">
                <a:solidFill>
                  <a:srgbClr val="000000"/>
                </a:solidFill>
              </a:defRPr>
            </a:pPr>
            <a:r>
              <a:rPr sz="1687">
                <a:solidFill>
                  <a:srgbClr val="FFFFFE"/>
                </a:solidFill>
              </a:rPr>
              <a:t>Body Level Five</a:t>
            </a:r>
          </a:p>
        </p:txBody>
      </p:sp>
    </p:spTree>
    <p:extLst>
      <p:ext uri="{BB962C8B-B14F-4D97-AF65-F5344CB8AC3E}">
        <p14:creationId xmlns:p14="http://schemas.microsoft.com/office/powerpoint/2010/main" val="1612593568"/>
      </p:ext>
    </p:extLst>
  </p:cSld>
  <p:clrMapOvr>
    <a:overrideClrMapping bg1="lt1" tx1="dk1" bg2="lt2" tx2="dk2" accent1="accent1" accent2="accent2" accent3="accent3" accent4="accent4" accent5="accent5" accent6="accent6" hlink="hlink" folHlink="folHlink"/>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9" name="Shape 9"/>
          <p:cNvSpPr>
            <a:spLocks noGrp="1"/>
          </p:cNvSpPr>
          <p:nvPr>
            <p:ph type="title"/>
          </p:nvPr>
        </p:nvSpPr>
        <p:spPr>
          <a:xfrm>
            <a:off x="5132" y="1684085"/>
            <a:ext cx="12181736" cy="1844159"/>
          </a:xfrm>
          <a:prstGeom prst="rect">
            <a:avLst/>
          </a:prstGeom>
        </p:spPr>
        <p:txBody>
          <a:bodyPr>
            <a:noAutofit/>
          </a:bodyPr>
          <a:lstStyle>
            <a:lvl1pPr algn="ctr">
              <a:defRPr sz="4078" cap="all"/>
            </a:lvl1pPr>
          </a:lstStyle>
          <a:p>
            <a:pPr lvl="0">
              <a:defRPr sz="1800" cap="none">
                <a:solidFill>
                  <a:srgbClr val="000000"/>
                </a:solidFill>
              </a:defRPr>
            </a:pPr>
            <a:r>
              <a:rPr sz="4078" cap="all">
                <a:solidFill>
                  <a:srgbClr val="44474A"/>
                </a:solidFill>
              </a:rPr>
              <a:t>Title Text</a:t>
            </a:r>
          </a:p>
        </p:txBody>
      </p:sp>
      <p:sp>
        <p:nvSpPr>
          <p:cNvPr id="10" name="Shape 10"/>
          <p:cNvSpPr>
            <a:spLocks noGrp="1"/>
          </p:cNvSpPr>
          <p:nvPr>
            <p:ph type="body" idx="1"/>
          </p:nvPr>
        </p:nvSpPr>
        <p:spPr>
          <a:xfrm>
            <a:off x="1190625" y="3528243"/>
            <a:ext cx="9810750" cy="3329757"/>
          </a:xfrm>
          <a:prstGeom prst="rect">
            <a:avLst/>
          </a:prstGeom>
        </p:spPr>
        <p:txBody>
          <a:bodyPr>
            <a:noAutofit/>
          </a:bodyPr>
          <a:lstStyle>
            <a:lvl1pPr marL="0" indent="0" algn="ctr">
              <a:buSzTx/>
              <a:buNone/>
            </a:lvl1pPr>
            <a:lvl2pPr marL="0" indent="0" algn="ctr">
              <a:buSzTx/>
              <a:buNone/>
            </a:lvl2pPr>
            <a:lvl3pPr marL="0" indent="0" algn="ctr">
              <a:buSzTx/>
              <a:buNone/>
            </a:lvl3pPr>
            <a:lvl4pPr marL="0" indent="0" algn="ctr">
              <a:buSzTx/>
              <a:buNone/>
            </a:lvl4pPr>
            <a:lvl5pPr marL="0" indent="0" algn="ctr">
              <a:buSzTx/>
              <a:buNone/>
            </a:lvl5pPr>
          </a:lstStyle>
          <a:p>
            <a:pPr lvl="0">
              <a:defRPr sz="1800">
                <a:solidFill>
                  <a:srgbClr val="000000"/>
                </a:solidFill>
              </a:defRPr>
            </a:pPr>
            <a:r>
              <a:rPr sz="1687">
                <a:solidFill>
                  <a:srgbClr val="44474A"/>
                </a:solidFill>
              </a:rPr>
              <a:t>Body Level One</a:t>
            </a:r>
          </a:p>
          <a:p>
            <a:pPr lvl="1">
              <a:defRPr sz="1800">
                <a:solidFill>
                  <a:srgbClr val="000000"/>
                </a:solidFill>
              </a:defRPr>
            </a:pPr>
            <a:r>
              <a:rPr sz="1687">
                <a:solidFill>
                  <a:srgbClr val="44474A"/>
                </a:solidFill>
              </a:rPr>
              <a:t>Body Level Two</a:t>
            </a:r>
          </a:p>
          <a:p>
            <a:pPr lvl="2">
              <a:defRPr sz="1800">
                <a:solidFill>
                  <a:srgbClr val="000000"/>
                </a:solidFill>
              </a:defRPr>
            </a:pPr>
            <a:r>
              <a:rPr sz="1687">
                <a:solidFill>
                  <a:srgbClr val="44474A"/>
                </a:solidFill>
              </a:rPr>
              <a:t>Body Level Three</a:t>
            </a:r>
          </a:p>
          <a:p>
            <a:pPr lvl="3">
              <a:defRPr sz="1800">
                <a:solidFill>
                  <a:srgbClr val="000000"/>
                </a:solidFill>
              </a:defRPr>
            </a:pPr>
            <a:r>
              <a:rPr sz="1687">
                <a:solidFill>
                  <a:srgbClr val="44474A"/>
                </a:solidFill>
              </a:rPr>
              <a:t>Body Level Four</a:t>
            </a:r>
          </a:p>
          <a:p>
            <a:pPr lvl="4">
              <a:defRPr sz="1800">
                <a:solidFill>
                  <a:srgbClr val="000000"/>
                </a:solidFill>
              </a:defRPr>
            </a:pPr>
            <a:r>
              <a:rPr sz="1687">
                <a:solidFill>
                  <a:srgbClr val="44474A"/>
                </a:solidFill>
              </a:rPr>
              <a:t>Body Level Five</a:t>
            </a:r>
          </a:p>
        </p:txBody>
      </p:sp>
    </p:spTree>
    <p:extLst>
      <p:ext uri="{BB962C8B-B14F-4D97-AF65-F5344CB8AC3E}">
        <p14:creationId xmlns:p14="http://schemas.microsoft.com/office/powerpoint/2010/main" val="367120194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710316"/>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 Center">
    <p:bg>
      <p:bgPr>
        <a:blipFill rotWithShape="1">
          <a:blip r:embed="rId2">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Shape 12"/>
          <p:cNvSpPr>
            <a:spLocks noGrp="1"/>
          </p:cNvSpPr>
          <p:nvPr>
            <p:ph type="title"/>
          </p:nvPr>
        </p:nvSpPr>
        <p:spPr>
          <a:xfrm>
            <a:off x="692970" y="1004437"/>
            <a:ext cx="9715880" cy="1433964"/>
          </a:xfrm>
          <a:prstGeom prst="rect">
            <a:avLst/>
          </a:prstGeom>
        </p:spPr>
        <p:txBody>
          <a:bodyPr/>
          <a:lstStyle>
            <a:lvl1pPr>
              <a:defRPr sz="2672" b="1" cap="all">
                <a:solidFill>
                  <a:srgbClr val="FFFFFE"/>
                </a:solidFill>
              </a:defRPr>
            </a:lvl1pPr>
          </a:lstStyle>
          <a:p>
            <a:pPr lvl="0">
              <a:defRPr sz="1800" b="0" cap="none">
                <a:solidFill>
                  <a:srgbClr val="000000"/>
                </a:solidFill>
              </a:defRPr>
            </a:pPr>
            <a:r>
              <a:rPr sz="2672" b="1" cap="all">
                <a:solidFill>
                  <a:srgbClr val="FFFFFE"/>
                </a:solidFill>
              </a:rPr>
              <a:t>Title Text</a:t>
            </a:r>
          </a:p>
        </p:txBody>
      </p:sp>
    </p:spTree>
    <p:extLst>
      <p:ext uri="{BB962C8B-B14F-4D97-AF65-F5344CB8AC3E}">
        <p14:creationId xmlns:p14="http://schemas.microsoft.com/office/powerpoint/2010/main" val="76427239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CD15AF-0DBF-40EF-90A1-E8055065EB08}" type="datetimeFigureOut">
              <a:rPr lang="en-US" smtClean="0"/>
              <a:t>6/28/2017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776D7C-E454-4918-B75B-CE312749295C}" type="slidenum">
              <a:rPr lang="en-US" smtClean="0"/>
              <a:t>‹#›</a:t>
            </a:fld>
            <a:endParaRPr lang="en-US"/>
          </a:p>
        </p:txBody>
      </p:sp>
    </p:spTree>
    <p:extLst>
      <p:ext uri="{BB962C8B-B14F-4D97-AF65-F5344CB8AC3E}">
        <p14:creationId xmlns:p14="http://schemas.microsoft.com/office/powerpoint/2010/main" val="177231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3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3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25.png"/><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25.png"/><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image" Target="../media/image42.jpeg"/><Relationship Id="rId16" Type="http://schemas.openxmlformats.org/officeDocument/2006/relationships/image" Target="../media/image56.png"/><Relationship Id="rId1" Type="http://schemas.openxmlformats.org/officeDocument/2006/relationships/slideLayout" Target="../slideLayouts/slideLayout13.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3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image" Target="../media/image25.png"/><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3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35.png"/></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8.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9.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8.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8.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1.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8.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2.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64719" y="2303894"/>
            <a:ext cx="6519111" cy="1721140"/>
          </a:xfrm>
          <a:prstGeom prst="rect">
            <a:avLst/>
          </a:prstGeom>
        </p:spPr>
      </p:pic>
      <p:sp>
        <p:nvSpPr>
          <p:cNvPr id="8" name="Shape 40"/>
          <p:cNvSpPr txBox="1">
            <a:spLocks/>
          </p:cNvSpPr>
          <p:nvPr/>
        </p:nvSpPr>
        <p:spPr>
          <a:xfrm>
            <a:off x="3703420" y="5679213"/>
            <a:ext cx="4441711" cy="4286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lvl1pPr marL="0" indent="0" algn="ctr" defTabSz="584200">
              <a:buSzTx/>
              <a:buNone/>
              <a:defRPr sz="2400">
                <a:solidFill>
                  <a:srgbClr val="FFFFFE"/>
                </a:solidFill>
                <a:latin typeface="Avenir Next Medium"/>
                <a:ea typeface="Avenir Next Medium"/>
                <a:cs typeface="Avenir Next Medium"/>
                <a:sym typeface="Avenir Next Medium"/>
              </a:defRPr>
            </a:lvl1pPr>
            <a:lvl2pPr marL="0" indent="0" algn="ctr" defTabSz="584200">
              <a:buSzTx/>
              <a:buNone/>
              <a:defRPr sz="2400">
                <a:solidFill>
                  <a:srgbClr val="FFFFFE"/>
                </a:solidFill>
                <a:latin typeface="Avenir Next Medium"/>
                <a:ea typeface="Avenir Next Medium"/>
                <a:cs typeface="Avenir Next Medium"/>
                <a:sym typeface="Avenir Next Medium"/>
              </a:defRPr>
            </a:lvl2pPr>
            <a:lvl3pPr marL="0" indent="0" algn="ctr" defTabSz="584200">
              <a:buSzTx/>
              <a:buNone/>
              <a:defRPr sz="2400">
                <a:solidFill>
                  <a:srgbClr val="FFFFFE"/>
                </a:solidFill>
                <a:latin typeface="Avenir Next Medium"/>
                <a:ea typeface="Avenir Next Medium"/>
                <a:cs typeface="Avenir Next Medium"/>
                <a:sym typeface="Avenir Next Medium"/>
              </a:defRPr>
            </a:lvl3pPr>
            <a:lvl4pPr marL="0" indent="0" algn="ctr" defTabSz="584200">
              <a:buSzTx/>
              <a:buNone/>
              <a:defRPr sz="2400">
                <a:solidFill>
                  <a:srgbClr val="FFFFFE"/>
                </a:solidFill>
                <a:latin typeface="Avenir Next Medium"/>
                <a:ea typeface="Avenir Next Medium"/>
                <a:cs typeface="Avenir Next Medium"/>
                <a:sym typeface="Avenir Next Medium"/>
              </a:defRPr>
            </a:lvl4pPr>
            <a:lvl5pPr marL="0" indent="0" algn="ctr" defTabSz="584200">
              <a:buSzTx/>
              <a:buNone/>
              <a:defRPr sz="2400">
                <a:solidFill>
                  <a:srgbClr val="FFFFFE"/>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defTabSz="303956">
              <a:lnSpc>
                <a:spcPct val="90000"/>
              </a:lnSpc>
              <a:defRPr sz="1800">
                <a:solidFill>
                  <a:srgbClr val="000000"/>
                </a:solidFill>
              </a:defRPr>
            </a:pPr>
            <a:r>
              <a:rPr lang="en-US" sz="1969" dirty="0">
                <a:solidFill>
                  <a:schemeClr val="bg1"/>
                </a:solidFill>
                <a:latin typeface="Arial Black" panose="020B0A04020102020204" pitchFamily="34" charset="0"/>
                <a:ea typeface="Avenir Next"/>
                <a:cs typeface="Avenir Next"/>
                <a:sym typeface="Avenir Next"/>
              </a:rPr>
              <a:t>www.officetools.com</a:t>
            </a:r>
          </a:p>
        </p:txBody>
      </p:sp>
    </p:spTree>
    <p:extLst>
      <p:ext uri="{BB962C8B-B14F-4D97-AF65-F5344CB8AC3E}">
        <p14:creationId xmlns:p14="http://schemas.microsoft.com/office/powerpoint/2010/main" val="71950353"/>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hape 40"/>
          <p:cNvSpPr txBox="1">
            <a:spLocks/>
          </p:cNvSpPr>
          <p:nvPr/>
        </p:nvSpPr>
        <p:spPr>
          <a:xfrm>
            <a:off x="1323112" y="1768599"/>
            <a:ext cx="3573318" cy="58934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5625" cap="all" dirty="0">
                <a:solidFill>
                  <a:schemeClr val="tx1">
                    <a:lumMod val="65000"/>
                    <a:lumOff val="35000"/>
                  </a:schemeClr>
                </a:solidFill>
                <a:latin typeface="Tw Cen MT Condensed" panose="020B0606020104020203" pitchFamily="34" charset="0"/>
                <a:ea typeface="Avenir Next"/>
                <a:cs typeface="Lato" panose="020F0502020204030203" pitchFamily="34" charset="0"/>
                <a:sym typeface="Avenir Next"/>
              </a:rPr>
              <a:t>Four things to</a:t>
            </a:r>
          </a:p>
        </p:txBody>
      </p:sp>
      <p:sp>
        <p:nvSpPr>
          <p:cNvPr id="28" name="Shape 40"/>
          <p:cNvSpPr txBox="1">
            <a:spLocks/>
          </p:cNvSpPr>
          <p:nvPr/>
        </p:nvSpPr>
        <p:spPr>
          <a:xfrm>
            <a:off x="1316899" y="2357941"/>
            <a:ext cx="4982614" cy="69649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6750" cap="all" dirty="0">
                <a:solidFill>
                  <a:schemeClr val="tx1">
                    <a:lumMod val="65000"/>
                    <a:lumOff val="35000"/>
                  </a:schemeClr>
                </a:solidFill>
                <a:latin typeface="Tw Cen MT Condensed" panose="020B0606020104020203" pitchFamily="34" charset="0"/>
                <a:ea typeface="Avenir Next"/>
                <a:cs typeface="Lato" panose="020F0502020204030203" pitchFamily="34" charset="0"/>
                <a:sym typeface="Avenir Next"/>
              </a:rPr>
              <a:t>know about</a:t>
            </a:r>
          </a:p>
        </p:txBody>
      </p:sp>
      <p:sp>
        <p:nvSpPr>
          <p:cNvPr id="29" name="Shape 40"/>
          <p:cNvSpPr txBox="1">
            <a:spLocks/>
          </p:cNvSpPr>
          <p:nvPr/>
        </p:nvSpPr>
        <p:spPr>
          <a:xfrm>
            <a:off x="1284289" y="3341515"/>
            <a:ext cx="3565554" cy="89361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11601" cap="all" dirty="0">
                <a:solidFill>
                  <a:schemeClr val="tx1">
                    <a:lumMod val="65000"/>
                    <a:lumOff val="35000"/>
                  </a:schemeClr>
                </a:solidFill>
                <a:latin typeface="Tw Cen MT Condensed" panose="020B0606020104020203" pitchFamily="34" charset="0"/>
                <a:ea typeface="Avenir Next"/>
                <a:cs typeface="Lato" panose="020F0502020204030203" pitchFamily="34" charset="0"/>
                <a:sym typeface="Avenir Next"/>
              </a:rPr>
              <a:t>Perfect</a:t>
            </a:r>
          </a:p>
        </p:txBody>
      </p:sp>
      <p:sp>
        <p:nvSpPr>
          <p:cNvPr id="30" name="Shape 40"/>
          <p:cNvSpPr txBox="1">
            <a:spLocks/>
          </p:cNvSpPr>
          <p:nvPr/>
        </p:nvSpPr>
        <p:spPr>
          <a:xfrm>
            <a:off x="1342996" y="4033468"/>
            <a:ext cx="3940590" cy="89361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7875" cap="all" dirty="0">
                <a:solidFill>
                  <a:schemeClr val="tx1">
                    <a:lumMod val="65000"/>
                    <a:lumOff val="35000"/>
                  </a:schemeClr>
                </a:solidFill>
                <a:latin typeface="Tw Cen MT Condensed" panose="020B0606020104020203" pitchFamily="34" charset="0"/>
                <a:ea typeface="Avenir Next"/>
                <a:cs typeface="Lato" panose="020F0502020204030203" pitchFamily="34" charset="0"/>
                <a:sym typeface="Avenir Next"/>
              </a:rPr>
              <a:t>workflow</a:t>
            </a:r>
          </a:p>
        </p:txBody>
      </p:sp>
      <p:pic>
        <p:nvPicPr>
          <p:cNvPr id="31" name="Picture 3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61243" y="813494"/>
            <a:ext cx="2923573" cy="243989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117400" y="813494"/>
            <a:ext cx="2490631" cy="298436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84458" y="3528839"/>
            <a:ext cx="2907350" cy="2426354"/>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461243" y="3021403"/>
            <a:ext cx="2448420" cy="2933790"/>
          </a:xfrm>
          <a:prstGeom prst="rect">
            <a:avLst/>
          </a:prstGeom>
        </p:spPr>
      </p:pic>
    </p:spTree>
    <p:extLst>
      <p:ext uri="{BB962C8B-B14F-4D97-AF65-F5344CB8AC3E}">
        <p14:creationId xmlns:p14="http://schemas.microsoft.com/office/powerpoint/2010/main" val="394401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7460" y="-910695"/>
            <a:ext cx="12501180" cy="9375885"/>
          </a:xfrm>
          <a:prstGeom prst="rect">
            <a:avLst/>
          </a:prstGeom>
        </p:spPr>
      </p:pic>
      <p:sp>
        <p:nvSpPr>
          <p:cNvPr id="4" name="TextBox 3"/>
          <p:cNvSpPr txBox="1"/>
          <p:nvPr/>
        </p:nvSpPr>
        <p:spPr>
          <a:xfrm>
            <a:off x="2490569" y="1887222"/>
            <a:ext cx="5321929" cy="54654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6787" tIns="26787" rIns="26787" bIns="26787" numCol="1" spcCol="38100" rtlCol="0" anchor="ctr">
            <a:spAutoFit/>
          </a:bodyPr>
          <a:lstStyle/>
          <a:p>
            <a:pPr defTabSz="308031" latinLnBrk="1" hangingPunct="0"/>
            <a:r>
              <a:rPr lang="en-US" sz="3200" b="1" dirty="0">
                <a:solidFill>
                  <a:schemeClr val="bg1"/>
                </a:solidFill>
                <a:latin typeface="Arial Black" panose="020B0A04020102020204" pitchFamily="34" charset="0"/>
                <a:ea typeface="Adobe Gothic Std B" panose="020B0800000000000000" pitchFamily="34" charset="-128"/>
                <a:cs typeface="Lato Black" panose="020F0A02020204030203" pitchFamily="34" charset="0"/>
              </a:rPr>
              <a:t>THE POWER IS YOURS</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74116" y="502385"/>
            <a:ext cx="3750354" cy="1265744"/>
          </a:xfrm>
          <a:prstGeom prst="rect">
            <a:avLst/>
          </a:prstGeom>
        </p:spPr>
      </p:pic>
      <p:sp>
        <p:nvSpPr>
          <p:cNvPr id="6" name="TextBox 5"/>
          <p:cNvSpPr txBox="1"/>
          <p:nvPr/>
        </p:nvSpPr>
        <p:spPr>
          <a:xfrm>
            <a:off x="2490568" y="2332165"/>
            <a:ext cx="4141834" cy="40034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6787" tIns="26787" rIns="26787" bIns="26787" numCol="1" spcCol="38100" rtlCol="0" anchor="ctr">
            <a:spAutoFit/>
          </a:bodyPr>
          <a:lstStyle/>
          <a:p>
            <a:pPr algn="l" rtl="0" latinLnBrk="1" hangingPunct="0"/>
            <a:r>
              <a:rPr lang="en-US" sz="2250" dirty="0">
                <a:solidFill>
                  <a:schemeClr val="bg1"/>
                </a:solidFill>
              </a:rPr>
              <a:t>Harness your firm’s potential</a:t>
            </a:r>
          </a:p>
        </p:txBody>
      </p:sp>
      <p:sp>
        <p:nvSpPr>
          <p:cNvPr id="7" name="TextBox 6"/>
          <p:cNvSpPr txBox="1"/>
          <p:nvPr/>
        </p:nvSpPr>
        <p:spPr>
          <a:xfrm>
            <a:off x="2465507" y="3000367"/>
            <a:ext cx="4061423" cy="14390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6787" tIns="26787" rIns="26787" bIns="26787" numCol="1" spcCol="38100" rtlCol="0" anchor="ctr">
            <a:spAutoFit/>
          </a:bodyPr>
          <a:lstStyle/>
          <a:p>
            <a:pPr algn="l" rtl="0" latinLnBrk="1" hangingPunct="0"/>
            <a:r>
              <a:rPr lang="en-US" sz="2250" i="1" dirty="0">
                <a:solidFill>
                  <a:schemeClr val="bg1"/>
                </a:solidFill>
              </a:rPr>
              <a:t>The most comprehensive </a:t>
            </a:r>
          </a:p>
          <a:p>
            <a:pPr algn="l" rtl="0" latinLnBrk="1" hangingPunct="0"/>
            <a:r>
              <a:rPr lang="en-US" sz="2250" i="1" dirty="0">
                <a:solidFill>
                  <a:schemeClr val="bg1"/>
                </a:solidFill>
              </a:rPr>
              <a:t>practice management solution</a:t>
            </a:r>
          </a:p>
          <a:p>
            <a:pPr algn="l" rtl="0" latinLnBrk="1" hangingPunct="0"/>
            <a:r>
              <a:rPr lang="en-US" sz="2250" i="1" dirty="0">
                <a:solidFill>
                  <a:schemeClr val="bg1"/>
                </a:solidFill>
              </a:rPr>
              <a:t>in our market today</a:t>
            </a:r>
          </a:p>
          <a:p>
            <a:pPr defTabSz="308031" latinLnBrk="1" hangingPunct="0"/>
            <a:endParaRPr lang="en-US" sz="2250" i="1" dirty="0">
              <a:solidFill>
                <a:schemeClr val="bg1"/>
              </a:solidFill>
            </a:endParaRPr>
          </a:p>
        </p:txBody>
      </p:sp>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85117" y="965670"/>
            <a:ext cx="6829262" cy="6213685"/>
          </a:xfrm>
          <a:prstGeom prst="rect">
            <a:avLst/>
          </a:prstGeom>
        </p:spPr>
      </p:pic>
    </p:spTree>
    <p:extLst>
      <p:ext uri="{BB962C8B-B14F-4D97-AF65-F5344CB8AC3E}">
        <p14:creationId xmlns:p14="http://schemas.microsoft.com/office/powerpoint/2010/main" val="39101290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40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decel="4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400" fill="hold"/>
                                        <p:tgtEl>
                                          <p:spTgt spid="5"/>
                                        </p:tgtEl>
                                        <p:attrNameLst>
                                          <p:attrName>ppt_x</p:attrName>
                                        </p:attrNameLst>
                                      </p:cBhvr>
                                      <p:tavLst>
                                        <p:tav tm="0">
                                          <p:val>
                                            <p:strVal val="#ppt_x"/>
                                          </p:val>
                                        </p:tav>
                                        <p:tav tm="100000">
                                          <p:val>
                                            <p:strVal val="#ppt_x"/>
                                          </p:val>
                                        </p:tav>
                                      </p:tavLst>
                                    </p:anim>
                                    <p:anim calcmode="lin" valueType="num">
                                      <p:cBhvr additive="base">
                                        <p:cTn id="12" dur="4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8" decel="5000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400" fill="hold"/>
                                        <p:tgtEl>
                                          <p:spTgt spid="4"/>
                                        </p:tgtEl>
                                        <p:attrNameLst>
                                          <p:attrName>ppt_x</p:attrName>
                                        </p:attrNameLst>
                                      </p:cBhvr>
                                      <p:tavLst>
                                        <p:tav tm="0">
                                          <p:val>
                                            <p:strVal val="0-#ppt_w/2"/>
                                          </p:val>
                                        </p:tav>
                                        <p:tav tm="100000">
                                          <p:val>
                                            <p:strVal val="#ppt_x"/>
                                          </p:val>
                                        </p:tav>
                                      </p:tavLst>
                                    </p:anim>
                                    <p:anim calcmode="lin" valueType="num">
                                      <p:cBhvr additive="base">
                                        <p:cTn id="17" dur="4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8" decel="5000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600" fill="hold"/>
                                        <p:tgtEl>
                                          <p:spTgt spid="6"/>
                                        </p:tgtEl>
                                        <p:attrNameLst>
                                          <p:attrName>ppt_x</p:attrName>
                                        </p:attrNameLst>
                                      </p:cBhvr>
                                      <p:tavLst>
                                        <p:tav tm="0">
                                          <p:val>
                                            <p:strVal val="0-#ppt_w/2"/>
                                          </p:val>
                                        </p:tav>
                                        <p:tav tm="100000">
                                          <p:val>
                                            <p:strVal val="#ppt_x"/>
                                          </p:val>
                                        </p:tav>
                                      </p:tavLst>
                                    </p:anim>
                                    <p:anim calcmode="lin" valueType="num">
                                      <p:cBhvr additive="base">
                                        <p:cTn id="21" dur="6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12" fill="hold" grpId="0" nodeType="withEffect">
                                  <p:stCondLst>
                                    <p:cond delay="20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7" y="105"/>
            <a:ext cx="12191628" cy="6857791"/>
          </a:xfrm>
          <a:prstGeom prst="rect">
            <a:avLst/>
          </a:prstGeom>
        </p:spPr>
      </p:pic>
      <p:pic>
        <p:nvPicPr>
          <p:cNvPr id="6" name="Picture 5">
            <a:extLst>
              <a:ext uri="{FF2B5EF4-FFF2-40B4-BE49-F238E27FC236}">
                <a16:creationId xmlns:a16="http://schemas.microsoft.com/office/drawing/2014/main" id="{2A6F15E9-2497-4D1E-A203-22D138664E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55967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2" y="0"/>
            <a:ext cx="12191628" cy="6857791"/>
          </a:xfrm>
          <a:prstGeom prst="rect">
            <a:avLst/>
          </a:prstGeom>
        </p:spPr>
      </p:pic>
      <p:pic>
        <p:nvPicPr>
          <p:cNvPr id="3" name="Picture 2">
            <a:extLst>
              <a:ext uri="{FF2B5EF4-FFF2-40B4-BE49-F238E27FC236}">
                <a16:creationId xmlns:a16="http://schemas.microsoft.com/office/drawing/2014/main" id="{B9DB1F2C-CFEE-40C6-A957-72DE40D06D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8389905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hape 85"/>
          <p:cNvSpPr>
            <a:spLocks noGrp="1"/>
          </p:cNvSpPr>
          <p:nvPr>
            <p:ph type="body" idx="4294967295"/>
          </p:nvPr>
        </p:nvSpPr>
        <p:spPr>
          <a:xfrm>
            <a:off x="315509" y="1896003"/>
            <a:ext cx="5244727" cy="4506903"/>
          </a:xfrm>
          <a:prstGeom prst="rect">
            <a:avLst/>
          </a:prstGeom>
          <a:ln w="12700">
            <a:miter lim="400000"/>
          </a:ln>
          <a:extLst>
            <a:ext uri="{C572A759-6A51-4108-AA02-DFA0A04FC94B}">
              <ma14:wrappingTextBoxFlag xmlns="" xmlns:ma14="http://schemas.microsoft.com/office/mac/drawingml/2011/main" val="1"/>
            </a:ext>
          </a:extLst>
        </p:spPr>
        <p:txBody>
          <a:bodyPr vert="horz" lIns="34287" tIns="0" rIns="34287" bIns="0" rtlCol="0">
            <a:noAutofit/>
          </a:bodyPr>
          <a:lstStyle/>
          <a:p>
            <a:pPr marL="0" indent="0">
              <a:lnSpc>
                <a:spcPts val="2800"/>
              </a:lnSpc>
              <a:spcBef>
                <a:spcPts val="225"/>
              </a:spcBef>
              <a:buNone/>
              <a:defRPr sz="1800"/>
            </a:pPr>
            <a:endParaRPr lang="en-US" sz="3000" dirty="0">
              <a:solidFill>
                <a:schemeClr val="accent1">
                  <a:lumMod val="75000"/>
                </a:schemeClr>
              </a:solidFill>
              <a:latin typeface="Century Gothic" panose="020B0502020202020204" pitchFamily="34" charset="0"/>
              <a:ea typeface="Avenir Next"/>
              <a:cs typeface="Avenir Next"/>
              <a:sym typeface="Avenir Next"/>
            </a:endParaRPr>
          </a:p>
          <a:p>
            <a:pPr marL="0" indent="0">
              <a:lnSpc>
                <a:spcPts val="2800"/>
              </a:lnSpc>
              <a:spcBef>
                <a:spcPts val="225"/>
              </a:spcBef>
              <a:buNone/>
              <a:defRPr sz="1800"/>
            </a:pPr>
            <a:r>
              <a:rPr lang="en-US" sz="3000" dirty="0">
                <a:solidFill>
                  <a:srgbClr val="2D2E27"/>
                </a:solidFill>
                <a:latin typeface="Century Gothic" panose="020B0502020202020204" pitchFamily="34" charset="0"/>
                <a:ea typeface="Avenir Next"/>
                <a:cs typeface="Avenir Next"/>
                <a:sym typeface="Avenir Next"/>
              </a:rPr>
              <a:t>Print distribution </a:t>
            </a:r>
          </a:p>
          <a:p>
            <a:pPr marL="0" indent="0">
              <a:lnSpc>
                <a:spcPts val="2800"/>
              </a:lnSpc>
              <a:spcBef>
                <a:spcPts val="225"/>
              </a:spcBef>
              <a:buNone/>
              <a:defRPr sz="1800"/>
            </a:pPr>
            <a:r>
              <a:rPr lang="en-US" sz="3000" dirty="0">
                <a:solidFill>
                  <a:srgbClr val="2D2E27"/>
                </a:solidFill>
                <a:latin typeface="Century Gothic" panose="020B0502020202020204" pitchFamily="34" charset="0"/>
                <a:ea typeface="Avenir Next"/>
                <a:cs typeface="Avenir Next"/>
                <a:sym typeface="Avenir Next"/>
              </a:rPr>
              <a:t>25k</a:t>
            </a:r>
          </a:p>
          <a:p>
            <a:pPr marL="0" indent="0">
              <a:lnSpc>
                <a:spcPts val="2800"/>
              </a:lnSpc>
              <a:spcBef>
                <a:spcPts val="225"/>
              </a:spcBef>
              <a:buNone/>
              <a:defRPr sz="1800"/>
            </a:pPr>
            <a:endParaRPr lang="en-US" sz="3000" dirty="0">
              <a:solidFill>
                <a:srgbClr val="2D2E27"/>
              </a:solidFill>
              <a:latin typeface="Century Gothic" panose="020B0502020202020204" pitchFamily="34" charset="0"/>
              <a:ea typeface="Avenir Next"/>
              <a:cs typeface="Avenir Next"/>
              <a:sym typeface="Avenir Next"/>
            </a:endParaRPr>
          </a:p>
          <a:p>
            <a:pPr marL="0" indent="0">
              <a:lnSpc>
                <a:spcPts val="2800"/>
              </a:lnSpc>
              <a:spcBef>
                <a:spcPts val="225"/>
              </a:spcBef>
              <a:buNone/>
              <a:defRPr sz="1800"/>
            </a:pPr>
            <a:r>
              <a:rPr lang="en-US" sz="3000" dirty="0">
                <a:solidFill>
                  <a:srgbClr val="2D2E27"/>
                </a:solidFill>
                <a:latin typeface="Century Gothic" panose="020B0502020202020204" pitchFamily="34" charset="0"/>
                <a:ea typeface="Avenir Next"/>
                <a:cs typeface="Avenir Next"/>
                <a:sym typeface="Avenir Next"/>
              </a:rPr>
              <a:t>Online distribution </a:t>
            </a:r>
          </a:p>
          <a:p>
            <a:pPr marL="0" indent="0">
              <a:lnSpc>
                <a:spcPts val="2800"/>
              </a:lnSpc>
              <a:spcBef>
                <a:spcPts val="225"/>
              </a:spcBef>
              <a:buNone/>
              <a:defRPr sz="1800"/>
            </a:pPr>
            <a:r>
              <a:rPr lang="en-US" sz="3000" dirty="0">
                <a:solidFill>
                  <a:srgbClr val="2D2E27"/>
                </a:solidFill>
                <a:latin typeface="Century Gothic" panose="020B0502020202020204" pitchFamily="34" charset="0"/>
                <a:ea typeface="Avenir Next"/>
                <a:cs typeface="Avenir Next"/>
                <a:sym typeface="Avenir Next"/>
              </a:rPr>
              <a:t>75k</a:t>
            </a:r>
          </a:p>
          <a:p>
            <a:pPr marL="0" indent="0">
              <a:lnSpc>
                <a:spcPts val="2025"/>
              </a:lnSpc>
              <a:spcBef>
                <a:spcPts val="225"/>
              </a:spcBef>
              <a:buNone/>
              <a:defRPr sz="1800"/>
            </a:pPr>
            <a:endParaRPr lang="en-US" sz="3000" dirty="0">
              <a:solidFill>
                <a:srgbClr val="2D2E27"/>
              </a:solidFill>
              <a:latin typeface="Century Gothic" panose="020B0502020202020204" pitchFamily="34" charset="0"/>
              <a:ea typeface="Avenir Next"/>
              <a:cs typeface="Avenir Next"/>
              <a:sym typeface="Avenir Next"/>
            </a:endParaRPr>
          </a:p>
          <a:p>
            <a:pPr marL="0" indent="0">
              <a:spcBef>
                <a:spcPts val="225"/>
              </a:spcBef>
              <a:buNone/>
              <a:defRPr sz="1800"/>
            </a:pPr>
            <a:r>
              <a:rPr lang="en-US" sz="3000" dirty="0">
                <a:solidFill>
                  <a:srgbClr val="2D2E27"/>
                </a:solidFill>
                <a:latin typeface="Century Gothic" panose="020B0502020202020204" pitchFamily="34" charset="0"/>
                <a:ea typeface="Avenir Next"/>
                <a:cs typeface="Avenir Next"/>
                <a:sym typeface="Avenir Next"/>
              </a:rPr>
              <a:t>I</a:t>
            </a:r>
            <a:r>
              <a:rPr sz="3000" dirty="0">
                <a:solidFill>
                  <a:srgbClr val="2D2E27"/>
                </a:solidFill>
                <a:latin typeface="Century Gothic" panose="020B0502020202020204" pitchFamily="34" charset="0"/>
                <a:ea typeface="Avenir Next"/>
                <a:cs typeface="Avenir Next"/>
                <a:sym typeface="Avenir Next"/>
              </a:rPr>
              <a:t>ncludes select</a:t>
            </a:r>
            <a:endParaRPr lang="en-US" sz="3000" dirty="0">
              <a:solidFill>
                <a:srgbClr val="2D2E27"/>
              </a:solidFill>
              <a:latin typeface="Century Gothic" panose="020B0502020202020204" pitchFamily="34" charset="0"/>
              <a:ea typeface="Avenir Next"/>
              <a:cs typeface="Avenir Next"/>
              <a:sym typeface="Avenir Next"/>
            </a:endParaRPr>
          </a:p>
          <a:p>
            <a:pPr marL="0" indent="0">
              <a:spcBef>
                <a:spcPts val="225"/>
              </a:spcBef>
              <a:buNone/>
              <a:defRPr sz="1800"/>
            </a:pPr>
            <a:r>
              <a:rPr lang="en-US" sz="3000" dirty="0">
                <a:solidFill>
                  <a:srgbClr val="2D2E27"/>
                </a:solidFill>
                <a:latin typeface="Century Gothic" panose="020B0502020202020204" pitchFamily="34" charset="0"/>
                <a:ea typeface="Avenir Next"/>
                <a:cs typeface="Avenir Next"/>
                <a:sym typeface="Avenir Next"/>
              </a:rPr>
              <a:t>articles</a:t>
            </a:r>
            <a:r>
              <a:rPr sz="3000" dirty="0">
                <a:solidFill>
                  <a:srgbClr val="2D2E27"/>
                </a:solidFill>
                <a:latin typeface="Century Gothic" panose="020B0502020202020204" pitchFamily="34" charset="0"/>
                <a:ea typeface="Avenir Next"/>
                <a:cs typeface="Avenir Next"/>
                <a:sym typeface="Avenir Next"/>
              </a:rPr>
              <a:t> and </a:t>
            </a:r>
            <a:r>
              <a:rPr lang="en-US" sz="3000" dirty="0">
                <a:solidFill>
                  <a:srgbClr val="2D2E27"/>
                </a:solidFill>
                <a:latin typeface="Century Gothic" panose="020B0502020202020204" pitchFamily="34" charset="0"/>
                <a:ea typeface="Avenir Next"/>
                <a:cs typeface="Avenir Next"/>
                <a:sym typeface="Avenir Next"/>
              </a:rPr>
              <a:t>software reviews </a:t>
            </a:r>
            <a:r>
              <a:rPr sz="3000" dirty="0">
                <a:solidFill>
                  <a:srgbClr val="2D2E27"/>
                </a:solidFill>
                <a:latin typeface="Century Gothic" panose="020B0502020202020204" pitchFamily="34" charset="0"/>
                <a:ea typeface="Avenir Next"/>
                <a:cs typeface="Avenir Next"/>
                <a:sym typeface="Avenir Next"/>
              </a:rPr>
              <a:t>from industry thought leaders </a:t>
            </a:r>
            <a:r>
              <a:rPr lang="en-US" sz="3000" dirty="0">
                <a:solidFill>
                  <a:srgbClr val="2D2E27"/>
                </a:solidFill>
                <a:latin typeface="Century Gothic" panose="020B0502020202020204" pitchFamily="34" charset="0"/>
                <a:ea typeface="Avenir Next"/>
                <a:cs typeface="Avenir Next"/>
                <a:sym typeface="Avenir Next"/>
              </a:rPr>
              <a:t>&amp; </a:t>
            </a:r>
            <a:r>
              <a:rPr sz="3000" dirty="0">
                <a:solidFill>
                  <a:srgbClr val="2D2E27"/>
                </a:solidFill>
                <a:latin typeface="Century Gothic" panose="020B0502020202020204" pitchFamily="34" charset="0"/>
                <a:ea typeface="Avenir Next"/>
                <a:cs typeface="Avenir Next"/>
                <a:sym typeface="Avenir Next"/>
              </a:rPr>
              <a:t>vendors.</a:t>
            </a:r>
          </a:p>
        </p:txBody>
      </p:sp>
      <p:sp>
        <p:nvSpPr>
          <p:cNvPr id="4" name="Shape 85"/>
          <p:cNvSpPr txBox="1">
            <a:spLocks/>
          </p:cNvSpPr>
          <p:nvPr/>
        </p:nvSpPr>
        <p:spPr>
          <a:xfrm>
            <a:off x="6776692" y="434063"/>
            <a:ext cx="5250849" cy="938113"/>
          </a:xfrm>
          <a:prstGeom prst="rect">
            <a:avLst/>
          </a:prstGeom>
          <a:ln w="12700">
            <a:miter lim="400000"/>
          </a:ln>
          <a:extLst>
            <a:ext uri="{C572A759-6A51-4108-AA02-DFA0A04FC94B}">
              <ma14:wrappingTextBoxFlag xmlns:ma14="http://schemas.microsoft.com/office/mac/drawingml/2011/main" xmlns="" val="1"/>
            </a:ext>
          </a:extLst>
        </p:spPr>
        <p:txBody>
          <a:bodyPr lIns="34287" tIns="0" rIns="34287" bIns="0">
            <a:noAutofit/>
          </a:bodyPr>
          <a:lstStyle>
            <a:lvl1pPr marL="296333" indent="-296333" defTabSz="584200">
              <a:buSzPct val="75000"/>
              <a:buChar char="•"/>
              <a:defRPr sz="2400">
                <a:solidFill>
                  <a:srgbClr val="44474A"/>
                </a:solidFill>
                <a:latin typeface="Avenir Next Medium"/>
                <a:ea typeface="Avenir Next Medium"/>
                <a:cs typeface="Avenir Next Medium"/>
                <a:sym typeface="Avenir Next Medium"/>
              </a:defRPr>
            </a:lvl1pPr>
            <a:lvl2pPr marL="740833" indent="-296333" defTabSz="584200">
              <a:buSzPct val="75000"/>
              <a:buChar char="•"/>
              <a:defRPr sz="2400">
                <a:solidFill>
                  <a:srgbClr val="44474A"/>
                </a:solidFill>
                <a:latin typeface="Avenir Next Medium"/>
                <a:ea typeface="Avenir Next Medium"/>
                <a:cs typeface="Avenir Next Medium"/>
                <a:sym typeface="Avenir Next Medium"/>
              </a:defRPr>
            </a:lvl2pPr>
            <a:lvl3pPr marL="1185333" indent="-296333" defTabSz="584200">
              <a:buSzPct val="75000"/>
              <a:buChar char="•"/>
              <a:defRPr sz="2400">
                <a:solidFill>
                  <a:srgbClr val="44474A"/>
                </a:solidFill>
                <a:latin typeface="Avenir Next Medium"/>
                <a:ea typeface="Avenir Next Medium"/>
                <a:cs typeface="Avenir Next Medium"/>
                <a:sym typeface="Avenir Next Medium"/>
              </a:defRPr>
            </a:lvl3pPr>
            <a:lvl4pPr marL="1629833" indent="-296333" defTabSz="584200">
              <a:buSzPct val="75000"/>
              <a:buChar char="•"/>
              <a:defRPr sz="2400">
                <a:solidFill>
                  <a:srgbClr val="44474A"/>
                </a:solidFill>
                <a:latin typeface="Avenir Next Medium"/>
                <a:ea typeface="Avenir Next Medium"/>
                <a:cs typeface="Avenir Next Medium"/>
                <a:sym typeface="Avenir Next Medium"/>
              </a:defRPr>
            </a:lvl4pPr>
            <a:lvl5pPr marL="2074333" indent="-296333" defTabSz="584200">
              <a:buSzPct val="75000"/>
              <a:buChar char="•"/>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marL="0" indent="0" algn="r">
              <a:spcBef>
                <a:spcPts val="225"/>
              </a:spcBef>
              <a:buSzTx/>
              <a:buNone/>
              <a:defRPr sz="1800"/>
            </a:pPr>
            <a:r>
              <a:rPr lang="en-US" sz="2300" dirty="0">
                <a:solidFill>
                  <a:srgbClr val="2D2E27"/>
                </a:solidFill>
                <a:latin typeface="Century Gothic" panose="020B0502020202020204" pitchFamily="34" charset="0"/>
                <a:ea typeface="Avenir Next"/>
                <a:cs typeface="Avenir Next"/>
                <a:sym typeface="Avenir Next"/>
              </a:rPr>
              <a:t>Get your FREE print copy at </a:t>
            </a:r>
          </a:p>
          <a:p>
            <a:pPr marL="0" indent="0" algn="r">
              <a:spcBef>
                <a:spcPts val="225"/>
              </a:spcBef>
              <a:buSzTx/>
              <a:buNone/>
              <a:defRPr sz="1800"/>
            </a:pPr>
            <a:r>
              <a:rPr lang="en-US" sz="2300" u="sng" dirty="0">
                <a:solidFill>
                  <a:srgbClr val="2D2E27"/>
                </a:solidFill>
                <a:latin typeface="Century Gothic" panose="020B0502020202020204" pitchFamily="34" charset="0"/>
                <a:ea typeface="Avenir Next"/>
                <a:cs typeface="Avenir Next"/>
                <a:sym typeface="Avenir Next"/>
              </a:rPr>
              <a:t>www.myofficetoday.me</a:t>
            </a:r>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11288" y="26925"/>
            <a:ext cx="7833272" cy="7452053"/>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3350" y="265050"/>
            <a:ext cx="4572202" cy="1074468"/>
          </a:xfrm>
          <a:prstGeom prst="rect">
            <a:avLst/>
          </a:prstGeom>
        </p:spPr>
      </p:pic>
      <p:sp>
        <p:nvSpPr>
          <p:cNvPr id="9" name="Shape 85"/>
          <p:cNvSpPr txBox="1">
            <a:spLocks/>
          </p:cNvSpPr>
          <p:nvPr/>
        </p:nvSpPr>
        <p:spPr>
          <a:xfrm>
            <a:off x="489679" y="1004349"/>
            <a:ext cx="4114978" cy="335169"/>
          </a:xfrm>
          <a:prstGeom prst="rect">
            <a:avLst/>
          </a:prstGeom>
          <a:ln w="12700">
            <a:miter lim="400000"/>
          </a:ln>
          <a:extLst>
            <a:ext uri="{C572A759-6A51-4108-AA02-DFA0A04FC94B}">
              <ma14:wrappingTextBoxFlag xmlns="" xmlns:ma14="http://schemas.microsoft.com/office/mac/drawingml/2011/main" val="1"/>
            </a:ext>
          </a:extLst>
        </p:spPr>
        <p:txBody>
          <a:bodyPr vert="horz" lIns="34287" tIns="0" rIns="34287"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Bef>
                <a:spcPts val="225"/>
              </a:spcBef>
              <a:buFont typeface="Arial" panose="020B0604020202020204" pitchFamily="34" charset="0"/>
              <a:buNone/>
              <a:defRPr sz="1800"/>
            </a:pPr>
            <a:r>
              <a:rPr lang="en-US" sz="1550" dirty="0">
                <a:solidFill>
                  <a:srgbClr val="2D2E27"/>
                </a:solidFill>
                <a:latin typeface="Century Gothic" panose="020B0502020202020204" pitchFamily="34" charset="0"/>
                <a:ea typeface="Avenir Next"/>
                <a:cs typeface="Avenir Next"/>
                <a:sym typeface="Avenir Next"/>
              </a:rPr>
              <a:t>PROVIDING INSIGHT TO ACCOUNTANTS</a:t>
            </a:r>
          </a:p>
        </p:txBody>
      </p:sp>
    </p:spTree>
    <p:extLst>
      <p:ext uri="{BB962C8B-B14F-4D97-AF65-F5344CB8AC3E}">
        <p14:creationId xmlns:p14="http://schemas.microsoft.com/office/powerpoint/2010/main" val="4069995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5">
                                            <p:txEl>
                                              <p:pRg st="1" end="1"/>
                                            </p:txEl>
                                          </p:spTgt>
                                        </p:tgtEl>
                                        <p:attrNameLst>
                                          <p:attrName>style.visibility</p:attrName>
                                        </p:attrNameLst>
                                      </p:cBhvr>
                                      <p:to>
                                        <p:strVal val="visible"/>
                                      </p:to>
                                    </p:set>
                                    <p:animEffect transition="in" filter="fade">
                                      <p:cBhvr>
                                        <p:cTn id="12" dur="500"/>
                                        <p:tgtEl>
                                          <p:spTgt spid="8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5">
                                            <p:txEl>
                                              <p:pRg st="2" end="2"/>
                                            </p:txEl>
                                          </p:spTgt>
                                        </p:tgtEl>
                                        <p:attrNameLst>
                                          <p:attrName>style.visibility</p:attrName>
                                        </p:attrNameLst>
                                      </p:cBhvr>
                                      <p:to>
                                        <p:strVal val="visible"/>
                                      </p:to>
                                    </p:set>
                                    <p:animEffect transition="in" filter="fade">
                                      <p:cBhvr>
                                        <p:cTn id="15" dur="500"/>
                                        <p:tgtEl>
                                          <p:spTgt spid="85">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5">
                                            <p:txEl>
                                              <p:pRg st="4" end="4"/>
                                            </p:txEl>
                                          </p:spTgt>
                                        </p:tgtEl>
                                        <p:attrNameLst>
                                          <p:attrName>style.visibility</p:attrName>
                                        </p:attrNameLst>
                                      </p:cBhvr>
                                      <p:to>
                                        <p:strVal val="visible"/>
                                      </p:to>
                                    </p:set>
                                    <p:animEffect transition="in" filter="fade">
                                      <p:cBhvr>
                                        <p:cTn id="18" dur="500"/>
                                        <p:tgtEl>
                                          <p:spTgt spid="85">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5">
                                            <p:txEl>
                                              <p:pRg st="5" end="5"/>
                                            </p:txEl>
                                          </p:spTgt>
                                        </p:tgtEl>
                                        <p:attrNameLst>
                                          <p:attrName>style.visibility</p:attrName>
                                        </p:attrNameLst>
                                      </p:cBhvr>
                                      <p:to>
                                        <p:strVal val="visible"/>
                                      </p:to>
                                    </p:set>
                                    <p:animEffect transition="in" filter="fade">
                                      <p:cBhvr>
                                        <p:cTn id="21" dur="500"/>
                                        <p:tgtEl>
                                          <p:spTgt spid="85">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5">
                                            <p:txEl>
                                              <p:pRg st="7" end="7"/>
                                            </p:txEl>
                                          </p:spTgt>
                                        </p:tgtEl>
                                        <p:attrNameLst>
                                          <p:attrName>style.visibility</p:attrName>
                                        </p:attrNameLst>
                                      </p:cBhvr>
                                      <p:to>
                                        <p:strVal val="visible"/>
                                      </p:to>
                                    </p:set>
                                    <p:animEffect transition="in" filter="fade">
                                      <p:cBhvr>
                                        <p:cTn id="24" dur="500"/>
                                        <p:tgtEl>
                                          <p:spTgt spid="85">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85">
                                            <p:txEl>
                                              <p:pRg st="8" end="8"/>
                                            </p:txEl>
                                          </p:spTgt>
                                        </p:tgtEl>
                                        <p:attrNameLst>
                                          <p:attrName>style.visibility</p:attrName>
                                        </p:attrNameLst>
                                      </p:cBhvr>
                                      <p:to>
                                        <p:strVal val="visible"/>
                                      </p:to>
                                    </p:set>
                                    <p:animEffect transition="in" filter="fade">
                                      <p:cBhvr>
                                        <p:cTn id="27" dur="500"/>
                                        <p:tgtEl>
                                          <p:spTgt spid="85">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hape 40"/>
          <p:cNvSpPr txBox="1">
            <a:spLocks/>
          </p:cNvSpPr>
          <p:nvPr/>
        </p:nvSpPr>
        <p:spPr>
          <a:xfrm>
            <a:off x="1323112" y="1768599"/>
            <a:ext cx="3573318" cy="58934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5625" cap="all" dirty="0">
                <a:solidFill>
                  <a:schemeClr val="tx1">
                    <a:lumMod val="65000"/>
                    <a:lumOff val="35000"/>
                  </a:schemeClr>
                </a:solidFill>
                <a:latin typeface="Tw Cen MT Condensed" panose="020B0606020104020203" pitchFamily="34" charset="0"/>
                <a:ea typeface="Avenir Next"/>
                <a:cs typeface="Lato" panose="020F0502020204030203" pitchFamily="34" charset="0"/>
                <a:sym typeface="Avenir Next"/>
              </a:rPr>
              <a:t>Four things to</a:t>
            </a:r>
          </a:p>
        </p:txBody>
      </p:sp>
      <p:sp>
        <p:nvSpPr>
          <p:cNvPr id="28" name="Shape 40"/>
          <p:cNvSpPr txBox="1">
            <a:spLocks/>
          </p:cNvSpPr>
          <p:nvPr/>
        </p:nvSpPr>
        <p:spPr>
          <a:xfrm>
            <a:off x="1316899" y="2357941"/>
            <a:ext cx="4982614" cy="69649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6750" cap="all" dirty="0">
                <a:solidFill>
                  <a:schemeClr val="tx1">
                    <a:lumMod val="65000"/>
                    <a:lumOff val="35000"/>
                  </a:schemeClr>
                </a:solidFill>
                <a:latin typeface="Tw Cen MT Condensed" panose="020B0606020104020203" pitchFamily="34" charset="0"/>
                <a:ea typeface="Avenir Next"/>
                <a:cs typeface="Lato" panose="020F0502020204030203" pitchFamily="34" charset="0"/>
                <a:sym typeface="Avenir Next"/>
              </a:rPr>
              <a:t>know about</a:t>
            </a:r>
          </a:p>
        </p:txBody>
      </p:sp>
      <p:sp>
        <p:nvSpPr>
          <p:cNvPr id="29" name="Shape 40"/>
          <p:cNvSpPr txBox="1">
            <a:spLocks/>
          </p:cNvSpPr>
          <p:nvPr/>
        </p:nvSpPr>
        <p:spPr>
          <a:xfrm>
            <a:off x="1284289" y="3341515"/>
            <a:ext cx="3565554" cy="89361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11601" cap="all" dirty="0">
                <a:solidFill>
                  <a:schemeClr val="tx1">
                    <a:lumMod val="65000"/>
                    <a:lumOff val="35000"/>
                  </a:schemeClr>
                </a:solidFill>
                <a:latin typeface="Tw Cen MT Condensed" panose="020B0606020104020203" pitchFamily="34" charset="0"/>
                <a:ea typeface="Avenir Next"/>
                <a:cs typeface="Lato" panose="020F0502020204030203" pitchFamily="34" charset="0"/>
                <a:sym typeface="Avenir Next"/>
              </a:rPr>
              <a:t>Perfect</a:t>
            </a:r>
          </a:p>
        </p:txBody>
      </p:sp>
      <p:sp>
        <p:nvSpPr>
          <p:cNvPr id="30" name="Shape 40"/>
          <p:cNvSpPr txBox="1">
            <a:spLocks/>
          </p:cNvSpPr>
          <p:nvPr/>
        </p:nvSpPr>
        <p:spPr>
          <a:xfrm>
            <a:off x="1342996" y="4033468"/>
            <a:ext cx="3940590" cy="89361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7875" cap="all" dirty="0">
                <a:solidFill>
                  <a:schemeClr val="tx1">
                    <a:lumMod val="65000"/>
                    <a:lumOff val="35000"/>
                  </a:schemeClr>
                </a:solidFill>
                <a:latin typeface="Tw Cen MT Condensed" panose="020B0606020104020203" pitchFamily="34" charset="0"/>
                <a:ea typeface="Avenir Next"/>
                <a:cs typeface="Lato" panose="020F0502020204030203" pitchFamily="34" charset="0"/>
                <a:sym typeface="Avenir Next"/>
              </a:rPr>
              <a:t>workflow</a:t>
            </a:r>
          </a:p>
        </p:txBody>
      </p:sp>
      <p:pic>
        <p:nvPicPr>
          <p:cNvPr id="31" name="Picture 3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grpSp>
        <p:nvGrpSpPr>
          <p:cNvPr id="11" name="Group 10"/>
          <p:cNvGrpSpPr/>
          <p:nvPr/>
        </p:nvGrpSpPr>
        <p:grpSpPr>
          <a:xfrm>
            <a:off x="5462038" y="723125"/>
            <a:ext cx="5199597" cy="5236780"/>
            <a:chOff x="3518338" y="1292771"/>
            <a:chExt cx="5291959" cy="5291959"/>
          </a:xfrm>
        </p:grpSpPr>
        <p:pic>
          <p:nvPicPr>
            <p:cNvPr id="12"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3"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4"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5"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Tree>
    <p:extLst>
      <p:ext uri="{BB962C8B-B14F-4D97-AF65-F5344CB8AC3E}">
        <p14:creationId xmlns:p14="http://schemas.microsoft.com/office/powerpoint/2010/main" val="71666048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hape 54"/>
          <p:cNvSpPr>
            <a:spLocks noGrp="1"/>
          </p:cNvSpPr>
          <p:nvPr>
            <p:ph type="body" idx="1"/>
          </p:nvPr>
        </p:nvSpPr>
        <p:spPr>
          <a:xfrm>
            <a:off x="1868314" y="1182281"/>
            <a:ext cx="8572238" cy="3483324"/>
          </a:xfrm>
          <a:prstGeom prst="rect">
            <a:avLst/>
          </a:prstGeom>
          <a:ln w="12700">
            <a:miter lim="400000"/>
          </a:ln>
          <a:extLst>
            <a:ext uri="{C572A759-6A51-4108-AA02-DFA0A04FC94B}">
              <ma14:wrappingTextBoxFlag xmlns="" xmlns:ma14="http://schemas.microsoft.com/office/mac/drawingml/2011/main" val="1"/>
            </a:ext>
          </a:extLst>
        </p:spPr>
        <p:txBody>
          <a:bodyPr vert="horz" wrap="square" lIns="35718" tIns="35718" rIns="35718" bIns="35718" rtlCol="0" anchor="ctr">
            <a:spAutoFit/>
          </a:bodyPr>
          <a:lstStyle/>
          <a:p>
            <a:pPr lvl="0">
              <a:lnSpc>
                <a:spcPts val="3400"/>
              </a:lnSpc>
              <a:defRPr sz="1800"/>
            </a:pPr>
            <a:r>
              <a:rPr sz="4000" dirty="0">
                <a:solidFill>
                  <a:schemeClr val="tx1">
                    <a:lumMod val="65000"/>
                    <a:lumOff val="35000"/>
                  </a:schemeClr>
                </a:solidFill>
                <a:sym typeface="Avenir Next Demi Bold"/>
              </a:rPr>
              <a:t>This session will provide you with </a:t>
            </a:r>
            <a:r>
              <a:rPr lang="en-US" sz="4000" dirty="0">
                <a:solidFill>
                  <a:schemeClr val="tx1">
                    <a:lumMod val="65000"/>
                    <a:lumOff val="35000"/>
                  </a:schemeClr>
                </a:solidFill>
                <a:sym typeface="Avenir Next Demi Bold"/>
              </a:rPr>
              <a:t>guidance on reviewing your workflow systems and policies.</a:t>
            </a:r>
          </a:p>
          <a:p>
            <a:pPr lvl="0">
              <a:lnSpc>
                <a:spcPts val="3600"/>
              </a:lnSpc>
              <a:defRPr sz="1800"/>
            </a:pPr>
            <a:endParaRPr lang="en-US" sz="4000" dirty="0">
              <a:solidFill>
                <a:schemeClr val="tx1">
                  <a:lumMod val="65000"/>
                  <a:lumOff val="35000"/>
                </a:schemeClr>
              </a:solidFill>
              <a:sym typeface="Avenir Next Demi Bold"/>
            </a:endParaRPr>
          </a:p>
          <a:p>
            <a:pPr lvl="0">
              <a:lnSpc>
                <a:spcPts val="3600"/>
              </a:lnSpc>
              <a:defRPr sz="1800"/>
            </a:pPr>
            <a:r>
              <a:rPr lang="en-US" sz="4000" dirty="0">
                <a:solidFill>
                  <a:schemeClr val="tx1">
                    <a:lumMod val="65000"/>
                    <a:lumOff val="35000"/>
                  </a:schemeClr>
                </a:solidFill>
                <a:sym typeface="Avenir Next Demi Bold"/>
              </a:rPr>
              <a:t>We will also detail </a:t>
            </a:r>
            <a:r>
              <a:rPr lang="en-US" sz="4000" b="1" i="1" dirty="0">
                <a:solidFill>
                  <a:schemeClr val="tx1">
                    <a:lumMod val="65000"/>
                    <a:lumOff val="35000"/>
                  </a:schemeClr>
                </a:solidFill>
              </a:rPr>
              <a:t>Four specific stages  </a:t>
            </a:r>
            <a:r>
              <a:rPr lang="en-US" sz="4000" dirty="0">
                <a:solidFill>
                  <a:schemeClr val="tx1">
                    <a:lumMod val="65000"/>
                    <a:lumOff val="35000"/>
                  </a:schemeClr>
                </a:solidFill>
              </a:rPr>
              <a:t>that </a:t>
            </a:r>
            <a:r>
              <a:rPr lang="en-US" sz="4000" dirty="0">
                <a:solidFill>
                  <a:schemeClr val="tx1">
                    <a:lumMod val="65000"/>
                    <a:lumOff val="35000"/>
                  </a:schemeClr>
                </a:solidFill>
                <a:sym typeface="Avenir Next Demi Bold"/>
              </a:rPr>
              <a:t>can </a:t>
            </a:r>
            <a:r>
              <a:rPr sz="4000" dirty="0">
                <a:solidFill>
                  <a:schemeClr val="tx1">
                    <a:lumMod val="65000"/>
                    <a:lumOff val="35000"/>
                  </a:schemeClr>
                </a:solidFill>
                <a:sym typeface="Avenir Next Demi Bold"/>
              </a:rPr>
              <a:t>help your firm </a:t>
            </a:r>
            <a:r>
              <a:rPr lang="en-US" sz="4000" dirty="0">
                <a:solidFill>
                  <a:schemeClr val="tx1">
                    <a:lumMod val="65000"/>
                    <a:lumOff val="35000"/>
                  </a:schemeClr>
                </a:solidFill>
                <a:sym typeface="Avenir Next Demi Bold"/>
              </a:rPr>
              <a:t>develop and maintain perfect workflow.</a:t>
            </a:r>
            <a:endParaRPr sz="4000" dirty="0">
              <a:solidFill>
                <a:schemeClr val="tx1">
                  <a:lumMod val="65000"/>
                  <a:lumOff val="35000"/>
                </a:schemeClr>
              </a:solidFill>
              <a:sym typeface="Avenir Next Demi Bold"/>
            </a:endParaRPr>
          </a:p>
        </p:txBody>
      </p:sp>
      <p:grpSp>
        <p:nvGrpSpPr>
          <p:cNvPr id="8" name="Group 7"/>
          <p:cNvGrpSpPr/>
          <p:nvPr/>
        </p:nvGrpSpPr>
        <p:grpSpPr>
          <a:xfrm>
            <a:off x="10693096" y="5449478"/>
            <a:ext cx="1133720" cy="1069675"/>
            <a:chOff x="3518338" y="1292771"/>
            <a:chExt cx="5291959" cy="5291959"/>
          </a:xfrm>
        </p:grpSpPr>
        <p:pic>
          <p:nvPicPr>
            <p:cNvPr id="9"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3"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Tree>
    <p:extLst>
      <p:ext uri="{BB962C8B-B14F-4D97-AF65-F5344CB8AC3E}">
        <p14:creationId xmlns:p14="http://schemas.microsoft.com/office/powerpoint/2010/main" val="34185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60624"/>
            <a:ext cx="12192000" cy="8128000"/>
          </a:xfrm>
          <a:prstGeom prst="rect">
            <a:avLst/>
          </a:prstGeom>
        </p:spPr>
      </p:pic>
      <p:sp>
        <p:nvSpPr>
          <p:cNvPr id="5" name="Shape 85"/>
          <p:cNvSpPr txBox="1">
            <a:spLocks/>
          </p:cNvSpPr>
          <p:nvPr/>
        </p:nvSpPr>
        <p:spPr>
          <a:xfrm>
            <a:off x="1192118" y="1644543"/>
            <a:ext cx="7982897" cy="482188"/>
          </a:xfrm>
          <a:prstGeom prst="rect">
            <a:avLst/>
          </a:prstGeom>
          <a:ln w="12700">
            <a:miter lim="400000"/>
          </a:ln>
          <a:extLst>
            <a:ext uri="{C572A759-6A51-4108-AA02-DFA0A04FC94B}">
              <ma14:wrappingTextBoxFlag xmlns:ma14="http://schemas.microsoft.com/office/mac/drawingml/2011/main" xmlns="" val="1"/>
            </a:ext>
          </a:extLst>
        </p:spPr>
        <p:txBody>
          <a:bodyPr lIns="34287" tIns="0" rIns="34287" bIns="0">
            <a:noAutofit/>
          </a:bodyPr>
          <a:lstStyle>
            <a:lvl1pPr marL="296333" indent="-296333" defTabSz="584200">
              <a:buSzPct val="75000"/>
              <a:buChar char="•"/>
              <a:defRPr sz="2400">
                <a:solidFill>
                  <a:srgbClr val="44474A"/>
                </a:solidFill>
                <a:latin typeface="Avenir Next Medium"/>
                <a:ea typeface="Avenir Next Medium"/>
                <a:cs typeface="Avenir Next Medium"/>
                <a:sym typeface="Avenir Next Medium"/>
              </a:defRPr>
            </a:lvl1pPr>
            <a:lvl2pPr marL="740833" indent="-296333" defTabSz="584200">
              <a:buSzPct val="75000"/>
              <a:buChar char="•"/>
              <a:defRPr sz="2400">
                <a:solidFill>
                  <a:srgbClr val="44474A"/>
                </a:solidFill>
                <a:latin typeface="Avenir Next Medium"/>
                <a:ea typeface="Avenir Next Medium"/>
                <a:cs typeface="Avenir Next Medium"/>
                <a:sym typeface="Avenir Next Medium"/>
              </a:defRPr>
            </a:lvl2pPr>
            <a:lvl3pPr marL="1185333" indent="-296333" defTabSz="584200">
              <a:buSzPct val="75000"/>
              <a:buChar char="•"/>
              <a:defRPr sz="2400">
                <a:solidFill>
                  <a:srgbClr val="44474A"/>
                </a:solidFill>
                <a:latin typeface="Avenir Next Medium"/>
                <a:ea typeface="Avenir Next Medium"/>
                <a:cs typeface="Avenir Next Medium"/>
                <a:sym typeface="Avenir Next Medium"/>
              </a:defRPr>
            </a:lvl3pPr>
            <a:lvl4pPr marL="1629833" indent="-296333" defTabSz="584200">
              <a:buSzPct val="75000"/>
              <a:buChar char="•"/>
              <a:defRPr sz="2400">
                <a:solidFill>
                  <a:srgbClr val="44474A"/>
                </a:solidFill>
                <a:latin typeface="Avenir Next Medium"/>
                <a:ea typeface="Avenir Next Medium"/>
                <a:cs typeface="Avenir Next Medium"/>
                <a:sym typeface="Avenir Next Medium"/>
              </a:defRPr>
            </a:lvl4pPr>
            <a:lvl5pPr marL="2074333" indent="-296333" defTabSz="584200">
              <a:buSzPct val="75000"/>
              <a:buChar char="•"/>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marL="0" indent="0" algn="r">
              <a:lnSpc>
                <a:spcPts val="2025"/>
              </a:lnSpc>
              <a:spcBef>
                <a:spcPts val="225"/>
              </a:spcBef>
              <a:buSzTx/>
              <a:buNone/>
              <a:defRPr sz="1800"/>
            </a:pPr>
            <a:r>
              <a:rPr lang="en-US" sz="44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rPr>
              <a:t>If running a firm was easy…</a:t>
            </a:r>
            <a:endParaRPr lang="en-US" sz="4400" b="1" u="sng"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202420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1887" y="-10886"/>
            <a:ext cx="13378543" cy="8928724"/>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
        <p:nvSpPr>
          <p:cNvPr id="10" name="Shape 85"/>
          <p:cNvSpPr txBox="1">
            <a:spLocks/>
          </p:cNvSpPr>
          <p:nvPr/>
        </p:nvSpPr>
        <p:spPr>
          <a:xfrm>
            <a:off x="698019" y="1662668"/>
            <a:ext cx="8903184" cy="375035"/>
          </a:xfrm>
          <a:prstGeom prst="rect">
            <a:avLst/>
          </a:prstGeom>
          <a:ln w="12700">
            <a:miter lim="400000"/>
          </a:ln>
          <a:extLst>
            <a:ext uri="{C572A759-6A51-4108-AA02-DFA0A04FC94B}">
              <ma14:wrappingTextBoxFlag xmlns:ma14="http://schemas.microsoft.com/office/mac/drawingml/2011/main" xmlns="" val="1"/>
            </a:ext>
          </a:extLst>
        </p:spPr>
        <p:txBody>
          <a:bodyPr lIns="34287" tIns="0" rIns="34287" bIns="0">
            <a:noAutofit/>
          </a:bodyPr>
          <a:lstStyle>
            <a:lvl1pPr marL="296333" indent="-296333" defTabSz="584200">
              <a:buSzPct val="75000"/>
              <a:buChar char="•"/>
              <a:defRPr sz="2400">
                <a:solidFill>
                  <a:srgbClr val="44474A"/>
                </a:solidFill>
                <a:latin typeface="Avenir Next Medium"/>
                <a:ea typeface="Avenir Next Medium"/>
                <a:cs typeface="Avenir Next Medium"/>
                <a:sym typeface="Avenir Next Medium"/>
              </a:defRPr>
            </a:lvl1pPr>
            <a:lvl2pPr marL="740833" indent="-296333" defTabSz="584200">
              <a:buSzPct val="75000"/>
              <a:buChar char="•"/>
              <a:defRPr sz="2400">
                <a:solidFill>
                  <a:srgbClr val="44474A"/>
                </a:solidFill>
                <a:latin typeface="Avenir Next Medium"/>
                <a:ea typeface="Avenir Next Medium"/>
                <a:cs typeface="Avenir Next Medium"/>
                <a:sym typeface="Avenir Next Medium"/>
              </a:defRPr>
            </a:lvl2pPr>
            <a:lvl3pPr marL="1185333" indent="-296333" defTabSz="584200">
              <a:buSzPct val="75000"/>
              <a:buChar char="•"/>
              <a:defRPr sz="2400">
                <a:solidFill>
                  <a:srgbClr val="44474A"/>
                </a:solidFill>
                <a:latin typeface="Avenir Next Medium"/>
                <a:ea typeface="Avenir Next Medium"/>
                <a:cs typeface="Avenir Next Medium"/>
                <a:sym typeface="Avenir Next Medium"/>
              </a:defRPr>
            </a:lvl3pPr>
            <a:lvl4pPr marL="1629833" indent="-296333" defTabSz="584200">
              <a:buSzPct val="75000"/>
              <a:buChar char="•"/>
              <a:defRPr sz="2400">
                <a:solidFill>
                  <a:srgbClr val="44474A"/>
                </a:solidFill>
                <a:latin typeface="Avenir Next Medium"/>
                <a:ea typeface="Avenir Next Medium"/>
                <a:cs typeface="Avenir Next Medium"/>
                <a:sym typeface="Avenir Next Medium"/>
              </a:defRPr>
            </a:lvl4pPr>
            <a:lvl5pPr marL="2074333" indent="-296333" defTabSz="584200">
              <a:buSzPct val="75000"/>
              <a:buChar char="•"/>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marL="0" indent="0" algn="r">
              <a:lnSpc>
                <a:spcPts val="2025"/>
              </a:lnSpc>
              <a:spcBef>
                <a:spcPts val="225"/>
              </a:spcBef>
              <a:buSzTx/>
              <a:buNone/>
              <a:defRPr sz="1800"/>
            </a:pPr>
            <a:r>
              <a:rPr lang="en-US" sz="4200" b="1" dirty="0">
                <a:solidFill>
                  <a:schemeClr val="tx1"/>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rPr>
              <a:t>…and everything ran smoothly…</a:t>
            </a:r>
            <a:endParaRPr lang="en-US" sz="4200" b="1" u="sng" dirty="0">
              <a:solidFill>
                <a:schemeClr val="tx1"/>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endParaRPr>
          </a:p>
        </p:txBody>
      </p:sp>
    </p:spTree>
    <p:extLst>
      <p:ext uri="{BB962C8B-B14F-4D97-AF65-F5344CB8AC3E}">
        <p14:creationId xmlns:p14="http://schemas.microsoft.com/office/powerpoint/2010/main" val="142255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 y="-965076"/>
            <a:ext cx="12191814" cy="8127876"/>
          </a:xfrm>
          <a:prstGeom prst="rect">
            <a:avLst/>
          </a:prstGeom>
        </p:spPr>
      </p:pic>
      <p:sp>
        <p:nvSpPr>
          <p:cNvPr id="5" name="Shape 85"/>
          <p:cNvSpPr txBox="1">
            <a:spLocks/>
          </p:cNvSpPr>
          <p:nvPr/>
        </p:nvSpPr>
        <p:spPr>
          <a:xfrm>
            <a:off x="1911875" y="1695449"/>
            <a:ext cx="6987171" cy="375035"/>
          </a:xfrm>
          <a:prstGeom prst="rect">
            <a:avLst/>
          </a:prstGeom>
          <a:ln w="12700">
            <a:miter lim="400000"/>
          </a:ln>
          <a:extLst>
            <a:ext uri="{C572A759-6A51-4108-AA02-DFA0A04FC94B}">
              <ma14:wrappingTextBoxFlag xmlns:ma14="http://schemas.microsoft.com/office/mac/drawingml/2011/main" xmlns="" val="1"/>
            </a:ext>
          </a:extLst>
        </p:spPr>
        <p:txBody>
          <a:bodyPr lIns="34287" tIns="0" rIns="34287" bIns="0">
            <a:noAutofit/>
          </a:bodyPr>
          <a:lstStyle>
            <a:lvl1pPr marL="296333" indent="-296333" defTabSz="584200">
              <a:buSzPct val="75000"/>
              <a:buChar char="•"/>
              <a:defRPr sz="2400">
                <a:solidFill>
                  <a:srgbClr val="44474A"/>
                </a:solidFill>
                <a:latin typeface="Avenir Next Medium"/>
                <a:ea typeface="Avenir Next Medium"/>
                <a:cs typeface="Avenir Next Medium"/>
                <a:sym typeface="Avenir Next Medium"/>
              </a:defRPr>
            </a:lvl1pPr>
            <a:lvl2pPr marL="740833" indent="-296333" defTabSz="584200">
              <a:buSzPct val="75000"/>
              <a:buChar char="•"/>
              <a:defRPr sz="2400">
                <a:solidFill>
                  <a:srgbClr val="44474A"/>
                </a:solidFill>
                <a:latin typeface="Avenir Next Medium"/>
                <a:ea typeface="Avenir Next Medium"/>
                <a:cs typeface="Avenir Next Medium"/>
                <a:sym typeface="Avenir Next Medium"/>
              </a:defRPr>
            </a:lvl2pPr>
            <a:lvl3pPr marL="1185333" indent="-296333" defTabSz="584200">
              <a:buSzPct val="75000"/>
              <a:buChar char="•"/>
              <a:defRPr sz="2400">
                <a:solidFill>
                  <a:srgbClr val="44474A"/>
                </a:solidFill>
                <a:latin typeface="Avenir Next Medium"/>
                <a:ea typeface="Avenir Next Medium"/>
                <a:cs typeface="Avenir Next Medium"/>
                <a:sym typeface="Avenir Next Medium"/>
              </a:defRPr>
            </a:lvl3pPr>
            <a:lvl4pPr marL="1629833" indent="-296333" defTabSz="584200">
              <a:buSzPct val="75000"/>
              <a:buChar char="•"/>
              <a:defRPr sz="2400">
                <a:solidFill>
                  <a:srgbClr val="44474A"/>
                </a:solidFill>
                <a:latin typeface="Avenir Next Medium"/>
                <a:ea typeface="Avenir Next Medium"/>
                <a:cs typeface="Avenir Next Medium"/>
                <a:sym typeface="Avenir Next Medium"/>
              </a:defRPr>
            </a:lvl4pPr>
            <a:lvl5pPr marL="2074333" indent="-296333" defTabSz="584200">
              <a:buSzPct val="75000"/>
              <a:buChar char="•"/>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marL="0" indent="0" algn="r">
              <a:lnSpc>
                <a:spcPts val="2025"/>
              </a:lnSpc>
              <a:spcBef>
                <a:spcPts val="225"/>
              </a:spcBef>
              <a:buSzTx/>
              <a:buNone/>
              <a:defRPr sz="1800"/>
            </a:pPr>
            <a:r>
              <a:rPr lang="en-US" sz="4400" b="1" dirty="0">
                <a:solidFill>
                  <a:schemeClr val="bg1"/>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rPr>
              <a:t>…my life would be great.</a:t>
            </a:r>
            <a:endParaRPr lang="en-US" sz="4400" b="1" u="sng" dirty="0">
              <a:solidFill>
                <a:schemeClr val="bg1"/>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2455870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 y="-965076"/>
            <a:ext cx="12191814" cy="8127876"/>
          </a:xfrm>
          <a:prstGeom prst="rect">
            <a:avLst/>
          </a:prstGeom>
        </p:spPr>
      </p:pic>
      <p:sp>
        <p:nvSpPr>
          <p:cNvPr id="5" name="Shape 85"/>
          <p:cNvSpPr txBox="1">
            <a:spLocks/>
          </p:cNvSpPr>
          <p:nvPr/>
        </p:nvSpPr>
        <p:spPr>
          <a:xfrm>
            <a:off x="2657073" y="1385978"/>
            <a:ext cx="7232827" cy="857224"/>
          </a:xfrm>
          <a:prstGeom prst="rect">
            <a:avLst/>
          </a:prstGeom>
          <a:ln w="12700">
            <a:miter lim="400000"/>
          </a:ln>
          <a:extLst>
            <a:ext uri="{C572A759-6A51-4108-AA02-DFA0A04FC94B}">
              <ma14:wrappingTextBoxFlag xmlns:ma14="http://schemas.microsoft.com/office/mac/drawingml/2011/main" xmlns="" val="1"/>
            </a:ext>
          </a:extLst>
        </p:spPr>
        <p:txBody>
          <a:bodyPr lIns="34287" tIns="0" rIns="34287" bIns="0">
            <a:noAutofit/>
          </a:bodyPr>
          <a:lstStyle>
            <a:lvl1pPr marL="296333" indent="-296333" defTabSz="584200">
              <a:buSzPct val="75000"/>
              <a:buChar char="•"/>
              <a:defRPr sz="2400">
                <a:solidFill>
                  <a:srgbClr val="44474A"/>
                </a:solidFill>
                <a:latin typeface="Avenir Next Medium"/>
                <a:ea typeface="Avenir Next Medium"/>
                <a:cs typeface="Avenir Next Medium"/>
                <a:sym typeface="Avenir Next Medium"/>
              </a:defRPr>
            </a:lvl1pPr>
            <a:lvl2pPr marL="740833" indent="-296333" defTabSz="584200">
              <a:buSzPct val="75000"/>
              <a:buChar char="•"/>
              <a:defRPr sz="2400">
                <a:solidFill>
                  <a:srgbClr val="44474A"/>
                </a:solidFill>
                <a:latin typeface="Avenir Next Medium"/>
                <a:ea typeface="Avenir Next Medium"/>
                <a:cs typeface="Avenir Next Medium"/>
                <a:sym typeface="Avenir Next Medium"/>
              </a:defRPr>
            </a:lvl2pPr>
            <a:lvl3pPr marL="1185333" indent="-296333" defTabSz="584200">
              <a:buSzPct val="75000"/>
              <a:buChar char="•"/>
              <a:defRPr sz="2400">
                <a:solidFill>
                  <a:srgbClr val="44474A"/>
                </a:solidFill>
                <a:latin typeface="Avenir Next Medium"/>
                <a:ea typeface="Avenir Next Medium"/>
                <a:cs typeface="Avenir Next Medium"/>
                <a:sym typeface="Avenir Next Medium"/>
              </a:defRPr>
            </a:lvl3pPr>
            <a:lvl4pPr marL="1629833" indent="-296333" defTabSz="584200">
              <a:buSzPct val="75000"/>
              <a:buChar char="•"/>
              <a:defRPr sz="2400">
                <a:solidFill>
                  <a:srgbClr val="44474A"/>
                </a:solidFill>
                <a:latin typeface="Avenir Next Medium"/>
                <a:ea typeface="Avenir Next Medium"/>
                <a:cs typeface="Avenir Next Medium"/>
                <a:sym typeface="Avenir Next Medium"/>
              </a:defRPr>
            </a:lvl4pPr>
            <a:lvl5pPr marL="2074333" indent="-296333" defTabSz="584200">
              <a:buSzPct val="75000"/>
              <a:buChar char="•"/>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marL="0" indent="0">
              <a:lnSpc>
                <a:spcPts val="4800"/>
              </a:lnSpc>
              <a:spcBef>
                <a:spcPts val="225"/>
              </a:spcBef>
              <a:buSzTx/>
              <a:buNone/>
              <a:defRPr sz="1800"/>
            </a:pPr>
            <a:r>
              <a:rPr lang="en-US" sz="4400" b="1" dirty="0">
                <a:solidFill>
                  <a:schemeClr val="bg1"/>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rPr>
              <a:t>Don’t you wish your firm was working flawlessly…</a:t>
            </a:r>
            <a:endParaRPr lang="en-US" sz="4400" b="1" u="sng" dirty="0">
              <a:solidFill>
                <a:schemeClr val="bg1"/>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1142992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 y="-965076"/>
            <a:ext cx="12191814" cy="8127876"/>
          </a:xfrm>
          <a:prstGeom prst="rect">
            <a:avLst/>
          </a:prstGeom>
        </p:spPr>
      </p:pic>
      <p:sp>
        <p:nvSpPr>
          <p:cNvPr id="5" name="Shape 85"/>
          <p:cNvSpPr txBox="1">
            <a:spLocks/>
          </p:cNvSpPr>
          <p:nvPr/>
        </p:nvSpPr>
        <p:spPr>
          <a:xfrm>
            <a:off x="2635300" y="1364206"/>
            <a:ext cx="7575500" cy="1313680"/>
          </a:xfrm>
          <a:prstGeom prst="rect">
            <a:avLst/>
          </a:prstGeom>
          <a:ln w="12700">
            <a:miter lim="400000"/>
          </a:ln>
          <a:extLst>
            <a:ext uri="{C572A759-6A51-4108-AA02-DFA0A04FC94B}">
              <ma14:wrappingTextBoxFlag xmlns:ma14="http://schemas.microsoft.com/office/mac/drawingml/2011/main" xmlns="" val="1"/>
            </a:ext>
          </a:extLst>
        </p:spPr>
        <p:txBody>
          <a:bodyPr lIns="34287" tIns="0" rIns="34287" bIns="0">
            <a:noAutofit/>
          </a:bodyPr>
          <a:lstStyle>
            <a:lvl1pPr marL="296333" indent="-296333" defTabSz="584200">
              <a:buSzPct val="75000"/>
              <a:buChar char="•"/>
              <a:defRPr sz="2400">
                <a:solidFill>
                  <a:srgbClr val="44474A"/>
                </a:solidFill>
                <a:latin typeface="Avenir Next Medium"/>
                <a:ea typeface="Avenir Next Medium"/>
                <a:cs typeface="Avenir Next Medium"/>
                <a:sym typeface="Avenir Next Medium"/>
              </a:defRPr>
            </a:lvl1pPr>
            <a:lvl2pPr marL="740833" indent="-296333" defTabSz="584200">
              <a:buSzPct val="75000"/>
              <a:buChar char="•"/>
              <a:defRPr sz="2400">
                <a:solidFill>
                  <a:srgbClr val="44474A"/>
                </a:solidFill>
                <a:latin typeface="Avenir Next Medium"/>
                <a:ea typeface="Avenir Next Medium"/>
                <a:cs typeface="Avenir Next Medium"/>
                <a:sym typeface="Avenir Next Medium"/>
              </a:defRPr>
            </a:lvl2pPr>
            <a:lvl3pPr marL="1185333" indent="-296333" defTabSz="584200">
              <a:buSzPct val="75000"/>
              <a:buChar char="•"/>
              <a:defRPr sz="2400">
                <a:solidFill>
                  <a:srgbClr val="44474A"/>
                </a:solidFill>
                <a:latin typeface="Avenir Next Medium"/>
                <a:ea typeface="Avenir Next Medium"/>
                <a:cs typeface="Avenir Next Medium"/>
                <a:sym typeface="Avenir Next Medium"/>
              </a:defRPr>
            </a:lvl3pPr>
            <a:lvl4pPr marL="1629833" indent="-296333" defTabSz="584200">
              <a:buSzPct val="75000"/>
              <a:buChar char="•"/>
              <a:defRPr sz="2400">
                <a:solidFill>
                  <a:srgbClr val="44474A"/>
                </a:solidFill>
                <a:latin typeface="Avenir Next Medium"/>
                <a:ea typeface="Avenir Next Medium"/>
                <a:cs typeface="Avenir Next Medium"/>
                <a:sym typeface="Avenir Next Medium"/>
              </a:defRPr>
            </a:lvl4pPr>
            <a:lvl5pPr marL="2074333" indent="-296333" defTabSz="584200">
              <a:buSzPct val="75000"/>
              <a:buChar char="•"/>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marL="0" indent="0">
              <a:lnSpc>
                <a:spcPts val="4800"/>
              </a:lnSpc>
              <a:spcBef>
                <a:spcPts val="225"/>
              </a:spcBef>
              <a:buSzTx/>
              <a:buNone/>
              <a:defRPr sz="1800"/>
            </a:pPr>
            <a:r>
              <a:rPr lang="en-US" sz="4400" b="1" dirty="0">
                <a:solidFill>
                  <a:schemeClr val="bg1"/>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rPr>
              <a:t>…so you could get back to building something great?</a:t>
            </a:r>
            <a:endParaRPr lang="en-US" sz="4400" b="1" u="sng" dirty="0">
              <a:solidFill>
                <a:schemeClr val="bg1"/>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138732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45"/>
          <p:cNvSpPr>
            <a:spLocks noGrp="1"/>
          </p:cNvSpPr>
          <p:nvPr>
            <p:ph type="title"/>
          </p:nvPr>
        </p:nvSpPr>
        <p:spPr>
          <a:xfrm>
            <a:off x="515742" y="718457"/>
            <a:ext cx="10363605" cy="1138528"/>
          </a:xfrm>
          <a:prstGeom prst="rect">
            <a:avLst/>
          </a:prstGeom>
        </p:spPr>
        <p:txBody>
          <a:bodyPr>
            <a:normAutofit/>
          </a:bodyPr>
          <a:lstStyle>
            <a:lvl1pPr>
              <a:defRPr spc="-100"/>
            </a:lvl1pPr>
          </a:lstStyle>
          <a:p>
            <a:pPr lvl="0">
              <a:defRPr sz="1800" b="0" cap="none" spc="0">
                <a:solidFill>
                  <a:srgbClr val="000000"/>
                </a:solidFill>
              </a:defRPr>
            </a:pPr>
            <a:r>
              <a:rPr lang="en-US" sz="5400" dirty="0">
                <a:solidFill>
                  <a:srgbClr val="F1EBDB"/>
                </a:solidFill>
              </a:rPr>
              <a:t>Building The Dream Office</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350563760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Abs val="0"/>
                                  </p:iterate>
                                  <p:childTnLst>
                                    <p:set>
                                      <p:cBhvr>
                                        <p:cTn id="6" fill="hold"/>
                                        <p:tgtEl>
                                          <p:spTgt spid="5"/>
                                        </p:tgtEl>
                                        <p:attrNameLst>
                                          <p:attrName>style.visibility</p:attrName>
                                        </p:attrNameLst>
                                      </p:cBhvr>
                                      <p:to>
                                        <p:strVal val="visible"/>
                                      </p:to>
                                    </p:set>
                                    <p:animEffect transition="in" filter="fade">
                                      <p:cBhvr>
                                        <p:cTn id="7" dur="2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003" y="-1325940"/>
            <a:ext cx="12326589" cy="8215600"/>
          </a:xfrm>
          <a:prstGeom prst="rect">
            <a:avLst/>
          </a:prstGeom>
        </p:spPr>
      </p:pic>
      <p:sp>
        <p:nvSpPr>
          <p:cNvPr id="5" name="Shape 85"/>
          <p:cNvSpPr txBox="1">
            <a:spLocks/>
          </p:cNvSpPr>
          <p:nvPr/>
        </p:nvSpPr>
        <p:spPr>
          <a:xfrm>
            <a:off x="4931389" y="961901"/>
            <a:ext cx="8357105" cy="2386940"/>
          </a:xfrm>
          <a:prstGeom prst="rect">
            <a:avLst/>
          </a:prstGeom>
          <a:ln w="12700">
            <a:miter lim="400000"/>
          </a:ln>
          <a:extLst>
            <a:ext uri="{C572A759-6A51-4108-AA02-DFA0A04FC94B}">
              <ma14:wrappingTextBoxFlag xmlns:ma14="http://schemas.microsoft.com/office/mac/drawingml/2011/main" xmlns="" val="1"/>
            </a:ext>
          </a:extLst>
        </p:spPr>
        <p:txBody>
          <a:bodyPr lIns="48765" tIns="0" rIns="48765" bIns="0">
            <a:noAutofit/>
          </a:bodyPr>
          <a:lstStyle>
            <a:lvl1pPr marL="296333" indent="-296333" defTabSz="584200">
              <a:buSzPct val="75000"/>
              <a:buChar char="•"/>
              <a:defRPr sz="2400">
                <a:solidFill>
                  <a:srgbClr val="44474A"/>
                </a:solidFill>
                <a:latin typeface="Avenir Next Medium"/>
                <a:ea typeface="Avenir Next Medium"/>
                <a:cs typeface="Avenir Next Medium"/>
                <a:sym typeface="Avenir Next Medium"/>
              </a:defRPr>
            </a:lvl1pPr>
            <a:lvl2pPr marL="740833" indent="-296333" defTabSz="584200">
              <a:buSzPct val="75000"/>
              <a:buChar char="•"/>
              <a:defRPr sz="2400">
                <a:solidFill>
                  <a:srgbClr val="44474A"/>
                </a:solidFill>
                <a:latin typeface="Avenir Next Medium"/>
                <a:ea typeface="Avenir Next Medium"/>
                <a:cs typeface="Avenir Next Medium"/>
                <a:sym typeface="Avenir Next Medium"/>
              </a:defRPr>
            </a:lvl2pPr>
            <a:lvl3pPr marL="1185333" indent="-296333" defTabSz="584200">
              <a:buSzPct val="75000"/>
              <a:buChar char="•"/>
              <a:defRPr sz="2400">
                <a:solidFill>
                  <a:srgbClr val="44474A"/>
                </a:solidFill>
                <a:latin typeface="Avenir Next Medium"/>
                <a:ea typeface="Avenir Next Medium"/>
                <a:cs typeface="Avenir Next Medium"/>
                <a:sym typeface="Avenir Next Medium"/>
              </a:defRPr>
            </a:lvl3pPr>
            <a:lvl4pPr marL="1629833" indent="-296333" defTabSz="584200">
              <a:buSzPct val="75000"/>
              <a:buChar char="•"/>
              <a:defRPr sz="2400">
                <a:solidFill>
                  <a:srgbClr val="44474A"/>
                </a:solidFill>
                <a:latin typeface="Avenir Next Medium"/>
                <a:ea typeface="Avenir Next Medium"/>
                <a:cs typeface="Avenir Next Medium"/>
                <a:sym typeface="Avenir Next Medium"/>
              </a:defRPr>
            </a:lvl4pPr>
            <a:lvl5pPr marL="2074333" indent="-296333" defTabSz="584200">
              <a:buSzPct val="75000"/>
              <a:buChar char="•"/>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marL="0" indent="0">
              <a:lnSpc>
                <a:spcPts val="7500"/>
              </a:lnSpc>
              <a:spcBef>
                <a:spcPts val="320"/>
              </a:spcBef>
              <a:buSzTx/>
              <a:buNone/>
              <a:defRPr sz="1800"/>
            </a:pPr>
            <a:r>
              <a:rPr lang="en-US" sz="6600" b="1" spc="-300" dirty="0">
                <a:solidFill>
                  <a:schemeClr val="tx1">
                    <a:lumMod val="95000"/>
                    <a:lumOff val="5000"/>
                  </a:schemeClr>
                </a:solidFill>
                <a:latin typeface="Arial Black" panose="020B0A04020102020204" pitchFamily="34" charset="0"/>
                <a:ea typeface="Arial Unicode MS" panose="020B0604020202020204" pitchFamily="34" charset="-128"/>
                <a:cs typeface="Arial Unicode MS" panose="020B0604020202020204" pitchFamily="34" charset="-128"/>
                <a:sym typeface="Avenir Next"/>
              </a:rPr>
              <a:t>MAKING SENSE </a:t>
            </a:r>
          </a:p>
          <a:p>
            <a:pPr marL="0" indent="0">
              <a:lnSpc>
                <a:spcPts val="7500"/>
              </a:lnSpc>
              <a:spcBef>
                <a:spcPts val="320"/>
              </a:spcBef>
              <a:buSzTx/>
              <a:buNone/>
              <a:defRPr sz="1800"/>
            </a:pPr>
            <a:r>
              <a:rPr lang="en-US" sz="6600" b="1" dirty="0">
                <a:solidFill>
                  <a:schemeClr val="tx1">
                    <a:lumMod val="95000"/>
                    <a:lumOff val="5000"/>
                  </a:schemeClr>
                </a:solidFill>
                <a:latin typeface="Arial Black" panose="020B0A04020102020204" pitchFamily="34" charset="0"/>
                <a:ea typeface="Arial Unicode MS" panose="020B0604020202020204" pitchFamily="34" charset="-128"/>
                <a:cs typeface="Arial Unicode MS" panose="020B0604020202020204" pitchFamily="34" charset="-128"/>
                <a:sym typeface="Avenir Next"/>
              </a:rPr>
              <a:t>OF</a:t>
            </a:r>
            <a:r>
              <a:rPr lang="en-US" sz="9600" b="1" dirty="0">
                <a:solidFill>
                  <a:schemeClr val="tx1">
                    <a:lumMod val="95000"/>
                    <a:lumOff val="5000"/>
                  </a:schemeClr>
                </a:solidFill>
                <a:latin typeface="Arial Black" panose="020B0A04020102020204" pitchFamily="34" charset="0"/>
                <a:ea typeface="Arial Unicode MS" panose="020B0604020202020204" pitchFamily="34" charset="-128"/>
                <a:cs typeface="Arial Unicode MS" panose="020B0604020202020204" pitchFamily="34" charset="-128"/>
                <a:sym typeface="Avenir Next"/>
              </a:rPr>
              <a:t> </a:t>
            </a:r>
            <a:r>
              <a:rPr lang="en-US" sz="9600" b="1" spc="600" dirty="0">
                <a:solidFill>
                  <a:schemeClr val="tx1">
                    <a:lumMod val="95000"/>
                    <a:lumOff val="5000"/>
                  </a:schemeClr>
                </a:solidFill>
                <a:latin typeface="Arial Black" panose="020B0A04020102020204" pitchFamily="34" charset="0"/>
                <a:ea typeface="Avenir Next"/>
                <a:cs typeface="Avenir Next"/>
                <a:sym typeface="Avenir Next"/>
              </a:rPr>
              <a:t>CHAOS</a:t>
            </a:r>
            <a:endParaRPr lang="en-US" sz="9600" b="1" u="sng" spc="600" dirty="0">
              <a:solidFill>
                <a:schemeClr val="tx1">
                  <a:lumMod val="95000"/>
                  <a:lumOff val="5000"/>
                </a:schemeClr>
              </a:solidFill>
              <a:latin typeface="Arial Black" panose="020B0A04020102020204" pitchFamily="34" charset="0"/>
              <a:ea typeface="Avenir Next"/>
              <a:cs typeface="Avenir Next"/>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4077092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1256" y="-1339309"/>
            <a:ext cx="12572130" cy="8379251"/>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182413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9" name="Shape 51"/>
          <p:cNvSpPr txBox="1">
            <a:spLocks/>
          </p:cNvSpPr>
          <p:nvPr/>
        </p:nvSpPr>
        <p:spPr>
          <a:xfrm>
            <a:off x="1863458" y="1589784"/>
            <a:ext cx="8706484"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2250" cap="none" dirty="0">
                <a:solidFill>
                  <a:schemeClr val="tx1">
                    <a:lumMod val="65000"/>
                    <a:lumOff val="35000"/>
                  </a:schemeClr>
                </a:solidFill>
                <a:latin typeface="Arial" panose="020B0604020202020204" pitchFamily="34" charset="0"/>
                <a:cs typeface="Arial" panose="020B0604020202020204" pitchFamily="34" charset="0"/>
              </a:rPr>
              <a:t>Are you aware that by creating perfect workflow you can save up to an hour of time per team member per day?</a:t>
            </a:r>
          </a:p>
          <a:p>
            <a:pPr>
              <a:defRPr sz="1800"/>
            </a:pPr>
            <a:endParaRPr lang="en-US" sz="2250" cap="none" dirty="0">
              <a:solidFill>
                <a:schemeClr val="tx1">
                  <a:lumMod val="65000"/>
                  <a:lumOff val="35000"/>
                </a:schemeClr>
              </a:solidFill>
              <a:latin typeface="Arial" panose="020B0604020202020204" pitchFamily="34" charset="0"/>
              <a:cs typeface="Arial" panose="020B0604020202020204" pitchFamily="34" charset="0"/>
            </a:endParaRPr>
          </a:p>
          <a:p>
            <a:pPr>
              <a:defRPr sz="1800"/>
            </a:pPr>
            <a:r>
              <a:rPr lang="en-US" sz="2250" cap="none" dirty="0">
                <a:solidFill>
                  <a:schemeClr val="tx1">
                    <a:lumMod val="65000"/>
                    <a:lumOff val="35000"/>
                  </a:schemeClr>
                </a:solidFill>
                <a:latin typeface="Arial" panose="020B0604020202020204" pitchFamily="34" charset="0"/>
                <a:cs typeface="Arial" panose="020B0604020202020204" pitchFamily="34" charset="0"/>
              </a:rPr>
              <a:t>Lets see, for each individual that’s 5 hours a week</a:t>
            </a:r>
          </a:p>
          <a:p>
            <a:pPr>
              <a:defRPr sz="1800"/>
            </a:pPr>
            <a:r>
              <a:rPr lang="en-US" sz="2250" cap="none" dirty="0">
                <a:solidFill>
                  <a:schemeClr val="tx1">
                    <a:lumMod val="65000"/>
                    <a:lumOff val="35000"/>
                  </a:schemeClr>
                </a:solidFill>
                <a:latin typeface="Arial" panose="020B0604020202020204" pitchFamily="34" charset="0"/>
                <a:cs typeface="Arial" panose="020B0604020202020204" pitchFamily="34" charset="0"/>
              </a:rPr>
              <a:t> and around 250 hours a year.</a:t>
            </a:r>
          </a:p>
          <a:p>
            <a:pPr>
              <a:defRPr sz="1800"/>
            </a:pPr>
            <a:endParaRPr lang="en-US" sz="2250" cap="none" dirty="0">
              <a:solidFill>
                <a:schemeClr val="tx1">
                  <a:lumMod val="65000"/>
                  <a:lumOff val="35000"/>
                </a:schemeClr>
              </a:solidFill>
              <a:latin typeface="Arial" panose="020B0604020202020204" pitchFamily="34" charset="0"/>
              <a:cs typeface="Arial" panose="020B0604020202020204" pitchFamily="34" charset="0"/>
            </a:endParaRPr>
          </a:p>
          <a:p>
            <a:pPr>
              <a:defRPr sz="1800"/>
            </a:pPr>
            <a:r>
              <a:rPr lang="en-US" sz="2250" cap="none" dirty="0">
                <a:solidFill>
                  <a:schemeClr val="tx1">
                    <a:lumMod val="65000"/>
                    <a:lumOff val="35000"/>
                  </a:schemeClr>
                </a:solidFill>
                <a:latin typeface="Arial" panose="020B0604020202020204" pitchFamily="34" charset="0"/>
                <a:cs typeface="Arial" panose="020B0604020202020204" pitchFamily="34" charset="0"/>
              </a:rPr>
              <a:t>What's the reduction of costs?</a:t>
            </a:r>
          </a:p>
          <a:p>
            <a:pPr>
              <a:defRPr sz="1800"/>
            </a:pPr>
            <a:endParaRPr lang="en-US" sz="2250" cap="none" dirty="0">
              <a:solidFill>
                <a:schemeClr val="tx1">
                  <a:lumMod val="65000"/>
                  <a:lumOff val="35000"/>
                </a:schemeClr>
              </a:solidFill>
              <a:latin typeface="Arial" panose="020B0604020202020204" pitchFamily="34" charset="0"/>
              <a:cs typeface="Arial" panose="020B0604020202020204" pitchFamily="34" charset="0"/>
            </a:endParaRPr>
          </a:p>
          <a:p>
            <a:pPr>
              <a:defRPr sz="1800"/>
            </a:pPr>
            <a:r>
              <a:rPr lang="en-US" sz="2250" cap="none" dirty="0">
                <a:solidFill>
                  <a:schemeClr val="tx1">
                    <a:lumMod val="65000"/>
                    <a:lumOff val="35000"/>
                  </a:schemeClr>
                </a:solidFill>
                <a:latin typeface="Arial" panose="020B0604020202020204" pitchFamily="34" charset="0"/>
                <a:cs typeface="Arial" panose="020B0604020202020204" pitchFamily="34" charset="0"/>
              </a:rPr>
              <a:t>What’s the increase in new opportunity?</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3" name="Shape 51"/>
          <p:cNvSpPr txBox="1">
            <a:spLocks/>
          </p:cNvSpPr>
          <p:nvPr/>
        </p:nvSpPr>
        <p:spPr>
          <a:xfrm>
            <a:off x="1649152" y="696600"/>
            <a:ext cx="8706484"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2D2E27"/>
                </a:solidFill>
                <a:effectLst>
                  <a:outerShdw blurRad="38100" dist="38100" dir="2700000" algn="tl">
                    <a:srgbClr val="000000">
                      <a:alpha val="43137"/>
                    </a:srgbClr>
                  </a:outerShdw>
                </a:effectLst>
                <a:latin typeface="Arial Rounded MT Bold" panose="020F0704030504030204" pitchFamily="34" charset="0"/>
              </a:rPr>
              <a:t>PERFECT YOUR WORKFLOW</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Tree>
    <p:extLst>
      <p:ext uri="{BB962C8B-B14F-4D97-AF65-F5344CB8AC3E}">
        <p14:creationId xmlns:p14="http://schemas.microsoft.com/office/powerpoint/2010/main" val="74408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500"/>
                                        <p:tgtEl>
                                          <p:spTgt spid="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3" end="3"/>
                                            </p:txEl>
                                          </p:spTgt>
                                        </p:tgtEl>
                                        <p:attrNameLst>
                                          <p:attrName>style.visibility</p:attrName>
                                        </p:attrNameLst>
                                      </p:cBhvr>
                                      <p:to>
                                        <p:strVal val="visible"/>
                                      </p:to>
                                    </p:set>
                                    <p:animEffect transition="in" filter="fade">
                                      <p:cBhvr>
                                        <p:cTn id="10" dur="500"/>
                                        <p:tgtEl>
                                          <p:spTgt spid="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animEffect transition="in" filter="fade">
                                      <p:cBhvr>
                                        <p:cTn id="15" dur="500"/>
                                        <p:tgtEl>
                                          <p:spTgt spid="9">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7" end="7"/>
                                            </p:txEl>
                                          </p:spTgt>
                                        </p:tgtEl>
                                        <p:attrNameLst>
                                          <p:attrName>style.visibility</p:attrName>
                                        </p:attrNameLst>
                                      </p:cBhvr>
                                      <p:to>
                                        <p:strVal val="visible"/>
                                      </p:to>
                                    </p:set>
                                    <p:animEffect transition="in" filter="fade">
                                      <p:cBhvr>
                                        <p:cTn id="20"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8" name="Shape 51"/>
          <p:cNvSpPr txBox="1">
            <a:spLocks/>
          </p:cNvSpPr>
          <p:nvPr/>
        </p:nvSpPr>
        <p:spPr>
          <a:xfrm>
            <a:off x="1649152" y="696600"/>
            <a:ext cx="8706484"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2D2E27"/>
                </a:solidFill>
                <a:effectLst>
                  <a:outerShdw blurRad="38100" dist="38100" dir="2700000" algn="tl">
                    <a:srgbClr val="000000">
                      <a:alpha val="43137"/>
                    </a:srgbClr>
                  </a:outerShdw>
                </a:effectLst>
                <a:latin typeface="Arial Rounded MT Bold" panose="020F0704030504030204" pitchFamily="34" charset="0"/>
              </a:rPr>
              <a:t>PERFECT YOUR WORKFLOW</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2037629" y="1589784"/>
            <a:ext cx="8031656" cy="492936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2250" cap="none" dirty="0">
                <a:solidFill>
                  <a:schemeClr val="tx1">
                    <a:lumMod val="65000"/>
                    <a:lumOff val="35000"/>
                  </a:schemeClr>
                </a:solidFill>
                <a:latin typeface="Arial" panose="020B0604020202020204" pitchFamily="34" charset="0"/>
                <a:cs typeface="Arial" panose="020B0604020202020204" pitchFamily="34" charset="0"/>
              </a:rPr>
              <a:t>Workflow has evolved from the simple task manager or due date monitoring systems of the past</a:t>
            </a:r>
          </a:p>
          <a:p>
            <a:pPr>
              <a:defRPr sz="1800"/>
            </a:pPr>
            <a:r>
              <a:rPr lang="en-US" sz="2250" cap="none" dirty="0">
                <a:solidFill>
                  <a:schemeClr val="tx1">
                    <a:lumMod val="65000"/>
                    <a:lumOff val="35000"/>
                  </a:schemeClr>
                </a:solidFill>
                <a:latin typeface="Arial" panose="020B0604020202020204" pitchFamily="34" charset="0"/>
                <a:cs typeface="Arial" panose="020B0604020202020204" pitchFamily="34" charset="0"/>
              </a:rPr>
              <a:t> to congregated, comprehensive office management systems that can organize every type of work you do.</a:t>
            </a:r>
          </a:p>
          <a:p>
            <a:pPr>
              <a:defRPr sz="1800"/>
            </a:pPr>
            <a:endParaRPr lang="en-US" sz="2250" cap="none" dirty="0">
              <a:solidFill>
                <a:schemeClr val="tx1">
                  <a:lumMod val="65000"/>
                  <a:lumOff val="35000"/>
                </a:schemeClr>
              </a:solidFill>
              <a:latin typeface="Arial" panose="020B0604020202020204" pitchFamily="34" charset="0"/>
              <a:cs typeface="Arial" panose="020B0604020202020204" pitchFamily="34" charset="0"/>
            </a:endParaRPr>
          </a:p>
          <a:p>
            <a:pPr>
              <a:defRPr sz="1800"/>
            </a:pPr>
            <a:r>
              <a:rPr lang="en-US" sz="2250" cap="none" dirty="0">
                <a:solidFill>
                  <a:schemeClr val="tx1">
                    <a:lumMod val="65000"/>
                    <a:lumOff val="35000"/>
                  </a:schemeClr>
                </a:solidFill>
                <a:latin typeface="Arial" panose="020B0604020202020204" pitchFamily="34" charset="0"/>
                <a:cs typeface="Arial" panose="020B0604020202020204" pitchFamily="34" charset="0"/>
              </a:rPr>
              <a:t>Workflow has been affected by new automations in document handling, tax preparation and advisory services.</a:t>
            </a:r>
          </a:p>
          <a:p>
            <a:pPr>
              <a:defRPr sz="1800"/>
            </a:pPr>
            <a:endParaRPr lang="en-US" sz="2250" cap="none" dirty="0">
              <a:solidFill>
                <a:schemeClr val="tx1">
                  <a:lumMod val="65000"/>
                  <a:lumOff val="35000"/>
                </a:schemeClr>
              </a:solidFill>
              <a:latin typeface="Arial" panose="020B0604020202020204" pitchFamily="34" charset="0"/>
              <a:cs typeface="Arial" panose="020B0604020202020204" pitchFamily="34" charset="0"/>
            </a:endParaRPr>
          </a:p>
          <a:p>
            <a:pPr>
              <a:defRPr sz="1800"/>
            </a:pPr>
            <a:r>
              <a:rPr lang="en-US" sz="2250" cap="none" dirty="0">
                <a:solidFill>
                  <a:schemeClr val="tx1">
                    <a:lumMod val="65000"/>
                    <a:lumOff val="35000"/>
                  </a:schemeClr>
                </a:solidFill>
                <a:latin typeface="Arial" panose="020B0604020202020204" pitchFamily="34" charset="0"/>
                <a:cs typeface="Arial" panose="020B0604020202020204" pitchFamily="34" charset="0"/>
              </a:rPr>
              <a:t> We are seeing options range from standalone workflow systems to complete firm management systems</a:t>
            </a:r>
          </a:p>
          <a:p>
            <a:pPr>
              <a:defRPr sz="1800"/>
            </a:pPr>
            <a:r>
              <a:rPr lang="en-US" sz="2250" cap="none" dirty="0">
                <a:solidFill>
                  <a:schemeClr val="tx1">
                    <a:lumMod val="65000"/>
                    <a:lumOff val="35000"/>
                  </a:schemeClr>
                </a:solidFill>
                <a:latin typeface="Arial" panose="020B0604020202020204" pitchFamily="34" charset="0"/>
                <a:cs typeface="Arial" panose="020B0604020202020204" pitchFamily="34" charset="0"/>
              </a:rPr>
              <a:t> and the choices are endless.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Tree>
    <p:extLst>
      <p:ext uri="{BB962C8B-B14F-4D97-AF65-F5344CB8AC3E}">
        <p14:creationId xmlns:p14="http://schemas.microsoft.com/office/powerpoint/2010/main" val="2757464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Effect transition="in" filter="fade">
                                      <p:cBhvr>
                                        <p:cTn id="15" dur="500"/>
                                        <p:tgtEl>
                                          <p:spTgt spid="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5" end="5"/>
                                            </p:txEl>
                                          </p:spTgt>
                                        </p:tgtEl>
                                        <p:attrNameLst>
                                          <p:attrName>style.visibility</p:attrName>
                                        </p:attrNameLst>
                                      </p:cBhvr>
                                      <p:to>
                                        <p:strVal val="visible"/>
                                      </p:to>
                                    </p:set>
                                    <p:animEffect transition="in" filter="fade">
                                      <p:cBhvr>
                                        <p:cTn id="20" dur="500"/>
                                        <p:tgtEl>
                                          <p:spTgt spid="9">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animEffect transition="in" filter="fade">
                                      <p:cBhvr>
                                        <p:cTn id="23"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3417367" y="705720"/>
            <a:ext cx="5199597" cy="5236780"/>
            <a:chOff x="3518338" y="1292771"/>
            <a:chExt cx="5291959" cy="5291959"/>
          </a:xfrm>
        </p:grpSpPr>
        <p:pic>
          <p:nvPicPr>
            <p:cNvPr id="11"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9"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7"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5"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52734" y="761660"/>
            <a:ext cx="317277" cy="1106893"/>
          </a:xfrm>
          <a:prstGeom prst="rect">
            <a:avLst/>
          </a:prstGeom>
        </p:spPr>
      </p:pic>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29678" y="709613"/>
            <a:ext cx="720805" cy="1133370"/>
          </a:xfrm>
          <a:prstGeom prst="rect">
            <a:avLst/>
          </a:prstGeom>
        </p:spPr>
      </p:pic>
      <p:pic>
        <p:nvPicPr>
          <p:cNvPr id="21" name="Picture 2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820692" y="4796343"/>
            <a:ext cx="725098" cy="1135351"/>
          </a:xfrm>
          <a:prstGeom prst="rect">
            <a:avLst/>
          </a:prstGeom>
        </p:spPr>
      </p:pic>
      <p:pic>
        <p:nvPicPr>
          <p:cNvPr id="22" name="Picture 2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774155" y="4796343"/>
            <a:ext cx="721193" cy="1118682"/>
          </a:xfrm>
          <a:prstGeom prst="rect">
            <a:avLst/>
          </a:prstGeom>
        </p:spPr>
      </p:pic>
      <p:sp>
        <p:nvSpPr>
          <p:cNvPr id="28" name="Define"/>
          <p:cNvSpPr txBox="1"/>
          <p:nvPr/>
        </p:nvSpPr>
        <p:spPr>
          <a:xfrm>
            <a:off x="1432562" y="641103"/>
            <a:ext cx="1338828" cy="461665"/>
          </a:xfrm>
          <a:prstGeom prst="rect">
            <a:avLst/>
          </a:prstGeom>
          <a:noFill/>
        </p:spPr>
        <p:txBody>
          <a:bodyPr wrap="none" rtlCol="0">
            <a:spAutoFit/>
          </a:bodyPr>
          <a:lstStyle/>
          <a:p>
            <a:pPr algn="r"/>
            <a:r>
              <a:rPr lang="en-US" sz="2400" dirty="0">
                <a:solidFill>
                  <a:srgbClr val="626366"/>
                </a:solidFill>
                <a:latin typeface="Arial Rounded MT Bold" panose="020F0704030504030204" pitchFamily="34" charset="0"/>
                <a:ea typeface="PT Sans" panose="020B0503020203020204" pitchFamily="34" charset="0"/>
              </a:rPr>
              <a:t>DEFINE</a:t>
            </a:r>
          </a:p>
        </p:txBody>
      </p:sp>
      <p:sp>
        <p:nvSpPr>
          <p:cNvPr id="13" name="Define Text"/>
          <p:cNvSpPr txBox="1"/>
          <p:nvPr/>
        </p:nvSpPr>
        <p:spPr>
          <a:xfrm>
            <a:off x="-48377" y="1067091"/>
            <a:ext cx="2836016" cy="913070"/>
          </a:xfrm>
          <a:prstGeom prst="rect">
            <a:avLst/>
          </a:prstGeom>
          <a:noFill/>
        </p:spPr>
        <p:txBody>
          <a:bodyPr wrap="square" rtlCol="0">
            <a:spAutoFit/>
          </a:bodyPr>
          <a:lstStyle/>
          <a:p>
            <a:pPr algn="r">
              <a:lnSpc>
                <a:spcPts val="1600"/>
              </a:lnSpc>
            </a:pPr>
            <a:r>
              <a:rPr lang="en-US" sz="1650" dirty="0">
                <a:solidFill>
                  <a:schemeClr val="tx1">
                    <a:lumMod val="65000"/>
                    <a:lumOff val="35000"/>
                  </a:schemeClr>
                </a:solidFill>
              </a:rPr>
              <a:t>Take time to evaluate</a:t>
            </a:r>
          </a:p>
          <a:p>
            <a:pPr algn="r">
              <a:lnSpc>
                <a:spcPts val="1600"/>
              </a:lnSpc>
            </a:pPr>
            <a:r>
              <a:rPr lang="en-US" sz="1650" dirty="0">
                <a:solidFill>
                  <a:schemeClr val="tx1">
                    <a:lumMod val="65000"/>
                    <a:lumOff val="35000"/>
                  </a:schemeClr>
                </a:solidFill>
              </a:rPr>
              <a:t> what workflow is</a:t>
            </a:r>
          </a:p>
          <a:p>
            <a:pPr algn="r">
              <a:lnSpc>
                <a:spcPts val="1600"/>
              </a:lnSpc>
            </a:pPr>
            <a:r>
              <a:rPr lang="en-US" sz="1650" dirty="0">
                <a:solidFill>
                  <a:schemeClr val="tx1">
                    <a:lumMod val="65000"/>
                    <a:lumOff val="35000"/>
                  </a:schemeClr>
                </a:solidFill>
              </a:rPr>
              <a:t>by including your team</a:t>
            </a:r>
          </a:p>
          <a:p>
            <a:pPr algn="r">
              <a:lnSpc>
                <a:spcPts val="1600"/>
              </a:lnSpc>
            </a:pPr>
            <a:r>
              <a:rPr lang="en-US" sz="1650" dirty="0">
                <a:solidFill>
                  <a:schemeClr val="tx1">
                    <a:lumMod val="65000"/>
                    <a:lumOff val="35000"/>
                  </a:schemeClr>
                </a:solidFill>
              </a:rPr>
              <a:t> and asking questions</a:t>
            </a:r>
          </a:p>
        </p:txBody>
      </p:sp>
    </p:spTree>
    <p:extLst>
      <p:ext uri="{BB962C8B-B14F-4D97-AF65-F5344CB8AC3E}">
        <p14:creationId xmlns:p14="http://schemas.microsoft.com/office/powerpoint/2010/main" val="19263847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8" name="Shape 51"/>
          <p:cNvSpPr txBox="1">
            <a:spLocks/>
          </p:cNvSpPr>
          <p:nvPr/>
        </p:nvSpPr>
        <p:spPr>
          <a:xfrm>
            <a:off x="1649152" y="696600"/>
            <a:ext cx="8706484"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cap="none" dirty="0">
                <a:solidFill>
                  <a:schemeClr val="bg2">
                    <a:lumMod val="50000"/>
                  </a:schemeClr>
                </a:solidFill>
                <a:latin typeface="Arial Rounded MT Bold" panose="020F0704030504030204" pitchFamily="34" charset="0"/>
              </a:rPr>
              <a:t>DEFINING YOUR WORKFLOW</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1863458" y="1589784"/>
            <a:ext cx="8706484"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2400" b="1">
                <a:solidFill>
                  <a:schemeClr val="tx1">
                    <a:lumMod val="75000"/>
                    <a:lumOff val="25000"/>
                  </a:schemeClr>
                </a:solidFill>
                <a:latin typeface="Arial Rounded MT Bold" panose="020F0704030504030204" pitchFamily="34" charset="0"/>
              </a:rPr>
              <a:t>First ask questions</a:t>
            </a:r>
            <a:r>
              <a:rPr lang="en-US" sz="2400" b="1" dirty="0">
                <a:solidFill>
                  <a:schemeClr val="tx1">
                    <a:lumMod val="75000"/>
                    <a:lumOff val="25000"/>
                  </a:schemeClr>
                </a:solidFill>
                <a:latin typeface="Arial Rounded MT Bold" panose="020F0704030504030204" pitchFamily="34" charset="0"/>
              </a:rPr>
              <a:t>?</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What should I track?</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Do I still have paper in my workflow?</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Is tax workflow the only thing I do?</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How much workflow do I need if it is just me?</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How do I handle staffing issues?</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What is the best way to handle client needs?</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Should I track all my client communications?</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Does email drive you crazy? Include it.</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3" name="Define"/>
          <p:cNvSpPr txBox="1"/>
          <p:nvPr/>
        </p:nvSpPr>
        <p:spPr>
          <a:xfrm>
            <a:off x="10569942" y="4987813"/>
            <a:ext cx="1338828" cy="461665"/>
          </a:xfrm>
          <a:prstGeom prst="rect">
            <a:avLst/>
          </a:prstGeom>
          <a:noFill/>
        </p:spPr>
        <p:txBody>
          <a:bodyPr wrap="none" rtlCol="0">
            <a:spAutoFit/>
          </a:bodyPr>
          <a:lstStyle/>
          <a:p>
            <a:pPr algn="r"/>
            <a:r>
              <a:rPr lang="en-US" sz="2400" dirty="0">
                <a:solidFill>
                  <a:srgbClr val="626366"/>
                </a:solidFill>
                <a:latin typeface="Arial Rounded MT Bold" panose="020F0704030504030204" pitchFamily="34" charset="0"/>
                <a:ea typeface="PT Sans" panose="020B0503020203020204" pitchFamily="34" charset="0"/>
              </a:rPr>
              <a:t>DEFINE</a:t>
            </a:r>
          </a:p>
        </p:txBody>
      </p:sp>
      <p:pic>
        <p:nvPicPr>
          <p:cNvPr id="2" name="Picture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20087" y="363673"/>
            <a:ext cx="1054633" cy="1020613"/>
          </a:xfrm>
          <a:prstGeom prst="rect">
            <a:avLst/>
          </a:prstGeom>
        </p:spPr>
      </p:pic>
    </p:spTree>
    <p:extLst>
      <p:ext uri="{BB962C8B-B14F-4D97-AF65-F5344CB8AC3E}">
        <p14:creationId xmlns:p14="http://schemas.microsoft.com/office/powerpoint/2010/main" val="3222267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5" end="5"/>
                                            </p:txEl>
                                          </p:spTgt>
                                        </p:tgtEl>
                                        <p:attrNameLst>
                                          <p:attrName>style.visibility</p:attrName>
                                        </p:attrNameLst>
                                      </p:cBhvr>
                                      <p:to>
                                        <p:strVal val="visible"/>
                                      </p:to>
                                    </p:set>
                                    <p:animEffect transition="in" filter="fade">
                                      <p:cBhvr>
                                        <p:cTn id="42" dur="1000"/>
                                        <p:tgtEl>
                                          <p:spTgt spid="9">
                                            <p:txEl>
                                              <p:pRg st="5" end="5"/>
                                            </p:txEl>
                                          </p:spTgt>
                                        </p:tgtEl>
                                      </p:cBhvr>
                                    </p:animEffect>
                                    <p:anim calcmode="lin" valueType="num">
                                      <p:cBhvr>
                                        <p:cTn id="4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9">
                                            <p:txEl>
                                              <p:pRg st="6" end="6"/>
                                            </p:txEl>
                                          </p:spTgt>
                                        </p:tgtEl>
                                        <p:attrNameLst>
                                          <p:attrName>style.visibility</p:attrName>
                                        </p:attrNameLst>
                                      </p:cBhvr>
                                      <p:to>
                                        <p:strVal val="visible"/>
                                      </p:to>
                                    </p:set>
                                    <p:animEffect transition="in" filter="fade">
                                      <p:cBhvr>
                                        <p:cTn id="49" dur="1000"/>
                                        <p:tgtEl>
                                          <p:spTgt spid="9">
                                            <p:txEl>
                                              <p:pRg st="6" end="6"/>
                                            </p:txEl>
                                          </p:spTgt>
                                        </p:tgtEl>
                                      </p:cBhvr>
                                    </p:animEffect>
                                    <p:anim calcmode="lin" valueType="num">
                                      <p:cBhvr>
                                        <p:cTn id="50"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9">
                                            <p:txEl>
                                              <p:pRg st="7" end="7"/>
                                            </p:txEl>
                                          </p:spTgt>
                                        </p:tgtEl>
                                        <p:attrNameLst>
                                          <p:attrName>style.visibility</p:attrName>
                                        </p:attrNameLst>
                                      </p:cBhvr>
                                      <p:to>
                                        <p:strVal val="visible"/>
                                      </p:to>
                                    </p:set>
                                    <p:animEffect transition="in" filter="fade">
                                      <p:cBhvr>
                                        <p:cTn id="56" dur="1000"/>
                                        <p:tgtEl>
                                          <p:spTgt spid="9">
                                            <p:txEl>
                                              <p:pRg st="7" end="7"/>
                                            </p:txEl>
                                          </p:spTgt>
                                        </p:tgtEl>
                                      </p:cBhvr>
                                    </p:animEffect>
                                    <p:anim calcmode="lin" valueType="num">
                                      <p:cBhvr>
                                        <p:cTn id="57"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9">
                                            <p:txEl>
                                              <p:pRg st="8" end="8"/>
                                            </p:txEl>
                                          </p:spTgt>
                                        </p:tgtEl>
                                        <p:attrNameLst>
                                          <p:attrName>style.visibility</p:attrName>
                                        </p:attrNameLst>
                                      </p:cBhvr>
                                      <p:to>
                                        <p:strVal val="visible"/>
                                      </p:to>
                                    </p:set>
                                    <p:animEffect transition="in" filter="fade">
                                      <p:cBhvr>
                                        <p:cTn id="63" dur="1000"/>
                                        <p:tgtEl>
                                          <p:spTgt spid="9">
                                            <p:txEl>
                                              <p:pRg st="8" end="8"/>
                                            </p:txEl>
                                          </p:spTgt>
                                        </p:tgtEl>
                                      </p:cBhvr>
                                    </p:animEffect>
                                    <p:anim calcmode="lin" valueType="num">
                                      <p:cBhvr>
                                        <p:cTn id="64"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8" name="Shape 51"/>
          <p:cNvSpPr txBox="1">
            <a:spLocks/>
          </p:cNvSpPr>
          <p:nvPr/>
        </p:nvSpPr>
        <p:spPr>
          <a:xfrm>
            <a:off x="1649152" y="696600"/>
            <a:ext cx="8706484"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cap="none" dirty="0">
                <a:solidFill>
                  <a:schemeClr val="bg2">
                    <a:lumMod val="50000"/>
                  </a:schemeClr>
                </a:solidFill>
                <a:latin typeface="Arial Rounded MT Bold" panose="020F0704030504030204" pitchFamily="34" charset="0"/>
              </a:rPr>
              <a:t>DEFINING YOUR WORKFLOW</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1863458" y="1589784"/>
            <a:ext cx="8706484"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Are phone calls, notation or client appointments trackable?</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Do I need multiple programs to manage workflow?</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What integrations are important to me?</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Am I doing all the bookkeeping?</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Am I proactive and working as a advisor or am I still providing historical compilations?</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Do I provide financials, payroll, sales tax &amp; other services?</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Do I want a on premise or cloud environment?</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3" name="Define"/>
          <p:cNvSpPr txBox="1"/>
          <p:nvPr/>
        </p:nvSpPr>
        <p:spPr>
          <a:xfrm>
            <a:off x="10569942" y="4987813"/>
            <a:ext cx="1338828" cy="461665"/>
          </a:xfrm>
          <a:prstGeom prst="rect">
            <a:avLst/>
          </a:prstGeom>
          <a:noFill/>
        </p:spPr>
        <p:txBody>
          <a:bodyPr wrap="none" rtlCol="0">
            <a:spAutoFit/>
          </a:bodyPr>
          <a:lstStyle/>
          <a:p>
            <a:pPr algn="r"/>
            <a:r>
              <a:rPr lang="en-US" sz="2400" dirty="0">
                <a:solidFill>
                  <a:srgbClr val="626366"/>
                </a:solidFill>
                <a:latin typeface="Arial Rounded MT Bold" panose="020F0704030504030204" pitchFamily="34" charset="0"/>
                <a:ea typeface="PT Sans" panose="020B0503020203020204" pitchFamily="34" charset="0"/>
              </a:rPr>
              <a:t>DEFINE</a:t>
            </a:r>
          </a:p>
        </p:txBody>
      </p:sp>
      <p:pic>
        <p:nvPicPr>
          <p:cNvPr id="2" name="Picture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20087" y="363673"/>
            <a:ext cx="1054633" cy="1020613"/>
          </a:xfrm>
          <a:prstGeom prst="rect">
            <a:avLst/>
          </a:prstGeom>
        </p:spPr>
      </p:pic>
    </p:spTree>
    <p:extLst>
      <p:ext uri="{BB962C8B-B14F-4D97-AF65-F5344CB8AC3E}">
        <p14:creationId xmlns:p14="http://schemas.microsoft.com/office/powerpoint/2010/main" val="36788468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5" end="5"/>
                                            </p:txEl>
                                          </p:spTgt>
                                        </p:tgtEl>
                                        <p:attrNameLst>
                                          <p:attrName>style.visibility</p:attrName>
                                        </p:attrNameLst>
                                      </p:cBhvr>
                                      <p:to>
                                        <p:strVal val="visible"/>
                                      </p:to>
                                    </p:set>
                                    <p:animEffect transition="in" filter="fade">
                                      <p:cBhvr>
                                        <p:cTn id="42" dur="1000"/>
                                        <p:tgtEl>
                                          <p:spTgt spid="9">
                                            <p:txEl>
                                              <p:pRg st="5" end="5"/>
                                            </p:txEl>
                                          </p:spTgt>
                                        </p:tgtEl>
                                      </p:cBhvr>
                                    </p:animEffect>
                                    <p:anim calcmode="lin" valueType="num">
                                      <p:cBhvr>
                                        <p:cTn id="4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9">
                                            <p:txEl>
                                              <p:pRg st="6" end="6"/>
                                            </p:txEl>
                                          </p:spTgt>
                                        </p:tgtEl>
                                        <p:attrNameLst>
                                          <p:attrName>style.visibility</p:attrName>
                                        </p:attrNameLst>
                                      </p:cBhvr>
                                      <p:to>
                                        <p:strVal val="visible"/>
                                      </p:to>
                                    </p:set>
                                    <p:animEffect transition="in" filter="fade">
                                      <p:cBhvr>
                                        <p:cTn id="49" dur="1000"/>
                                        <p:tgtEl>
                                          <p:spTgt spid="9">
                                            <p:txEl>
                                              <p:pRg st="6" end="6"/>
                                            </p:txEl>
                                          </p:spTgt>
                                        </p:tgtEl>
                                      </p:cBhvr>
                                    </p:animEffect>
                                    <p:anim calcmode="lin" valueType="num">
                                      <p:cBhvr>
                                        <p:cTn id="50"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8" name="Shape 51"/>
          <p:cNvSpPr txBox="1">
            <a:spLocks/>
          </p:cNvSpPr>
          <p:nvPr/>
        </p:nvSpPr>
        <p:spPr>
          <a:xfrm>
            <a:off x="1649152" y="696600"/>
            <a:ext cx="8706484"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cap="none" dirty="0">
                <a:solidFill>
                  <a:schemeClr val="bg2">
                    <a:lumMod val="50000"/>
                  </a:schemeClr>
                </a:solidFill>
                <a:latin typeface="Arial Rounded MT Bold" panose="020F0704030504030204" pitchFamily="34" charset="0"/>
              </a:rPr>
              <a:t>DEFINING YOUR WORKFLOW</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1863458" y="1589784"/>
            <a:ext cx="8706484"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Start as broad as possible</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If necessary bring in a consultant, colleague or vendor</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Create a list of different services you provide </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Define each unique step/process in a spread sheet</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Include front office, back office and management</a:t>
            </a:r>
          </a:p>
          <a:p>
            <a:pPr marL="342900" lvl="0" indent="-342900" algn="l">
              <a:buFont typeface="Arial" panose="020B0604020202020204" pitchFamily="34" charset="0"/>
              <a:buChar char="•"/>
            </a:pPr>
            <a:r>
              <a:rPr lang="en-US" sz="2400" cap="none" dirty="0">
                <a:solidFill>
                  <a:schemeClr val="tx1">
                    <a:lumMod val="65000"/>
                    <a:lumOff val="35000"/>
                  </a:schemeClr>
                </a:solidFill>
                <a:latin typeface="Arial" panose="020B0604020202020204" pitchFamily="34" charset="0"/>
                <a:cs typeface="Arial" panose="020B0604020202020204" pitchFamily="34" charset="0"/>
              </a:rPr>
              <a:t>Place a value to the firm on each workflow 1-5</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3" name="Define"/>
          <p:cNvSpPr txBox="1"/>
          <p:nvPr/>
        </p:nvSpPr>
        <p:spPr>
          <a:xfrm>
            <a:off x="10569942" y="4987813"/>
            <a:ext cx="1338828" cy="461665"/>
          </a:xfrm>
          <a:prstGeom prst="rect">
            <a:avLst/>
          </a:prstGeom>
          <a:noFill/>
        </p:spPr>
        <p:txBody>
          <a:bodyPr wrap="none" rtlCol="0">
            <a:spAutoFit/>
          </a:bodyPr>
          <a:lstStyle/>
          <a:p>
            <a:pPr algn="r"/>
            <a:r>
              <a:rPr lang="en-US" sz="2400" dirty="0">
                <a:solidFill>
                  <a:srgbClr val="626366"/>
                </a:solidFill>
                <a:latin typeface="Arial Rounded MT Bold" panose="020F0704030504030204" pitchFamily="34" charset="0"/>
                <a:ea typeface="PT Sans" panose="020B0503020203020204" pitchFamily="34" charset="0"/>
              </a:rPr>
              <a:t>DEFINE</a:t>
            </a:r>
          </a:p>
        </p:txBody>
      </p:sp>
      <p:pic>
        <p:nvPicPr>
          <p:cNvPr id="2" name="Picture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20087" y="363673"/>
            <a:ext cx="1054633" cy="1020613"/>
          </a:xfrm>
          <a:prstGeom prst="rect">
            <a:avLst/>
          </a:prstGeom>
        </p:spPr>
      </p:pic>
    </p:spTree>
    <p:extLst>
      <p:ext uri="{BB962C8B-B14F-4D97-AF65-F5344CB8AC3E}">
        <p14:creationId xmlns:p14="http://schemas.microsoft.com/office/powerpoint/2010/main" val="35710794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5" end="5"/>
                                            </p:txEl>
                                          </p:spTgt>
                                        </p:tgtEl>
                                        <p:attrNameLst>
                                          <p:attrName>style.visibility</p:attrName>
                                        </p:attrNameLst>
                                      </p:cBhvr>
                                      <p:to>
                                        <p:strVal val="visible"/>
                                      </p:to>
                                    </p:set>
                                    <p:animEffect transition="in" filter="fade">
                                      <p:cBhvr>
                                        <p:cTn id="42" dur="1000"/>
                                        <p:tgtEl>
                                          <p:spTgt spid="9">
                                            <p:txEl>
                                              <p:pRg st="5" end="5"/>
                                            </p:txEl>
                                          </p:spTgt>
                                        </p:tgtEl>
                                      </p:cBhvr>
                                    </p:animEffect>
                                    <p:anim calcmode="lin" valueType="num">
                                      <p:cBhvr>
                                        <p:cTn id="4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417367" y="705720"/>
            <a:ext cx="5199597" cy="5236780"/>
            <a:chOff x="3518338" y="1292771"/>
            <a:chExt cx="5291959" cy="5291959"/>
          </a:xfrm>
        </p:grpSpPr>
        <p:pic>
          <p:nvPicPr>
            <p:cNvPr id="22"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23"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24"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25"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pic>
        <p:nvPicPr>
          <p:cNvPr id="27" name="Picture 2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52734" y="761660"/>
            <a:ext cx="317277" cy="1106893"/>
          </a:xfrm>
          <a:prstGeom prst="rect">
            <a:avLst/>
          </a:prstGeom>
        </p:spPr>
      </p:pic>
      <p:pic>
        <p:nvPicPr>
          <p:cNvPr id="28" name="Picture 2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29678" y="709613"/>
            <a:ext cx="720805" cy="1133370"/>
          </a:xfrm>
          <a:prstGeom prst="rect">
            <a:avLst/>
          </a:prstGeom>
        </p:spPr>
      </p:pic>
      <p:pic>
        <p:nvPicPr>
          <p:cNvPr id="29" name="Picture 2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820692" y="4796343"/>
            <a:ext cx="725098" cy="1135351"/>
          </a:xfrm>
          <a:prstGeom prst="rect">
            <a:avLst/>
          </a:prstGeom>
        </p:spPr>
      </p:pic>
      <p:pic>
        <p:nvPicPr>
          <p:cNvPr id="30" name="Picture 2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774155" y="4796343"/>
            <a:ext cx="721193" cy="1118682"/>
          </a:xfrm>
          <a:prstGeom prst="rect">
            <a:avLst/>
          </a:prstGeom>
        </p:spPr>
      </p:pic>
      <p:sp>
        <p:nvSpPr>
          <p:cNvPr id="33" name="Discover"/>
          <p:cNvSpPr txBox="1"/>
          <p:nvPr/>
        </p:nvSpPr>
        <p:spPr>
          <a:xfrm>
            <a:off x="9574951" y="604594"/>
            <a:ext cx="1808200" cy="461665"/>
          </a:xfrm>
          <a:prstGeom prst="rect">
            <a:avLst/>
          </a:prstGeom>
          <a:noFill/>
        </p:spPr>
        <p:txBody>
          <a:bodyPr wrap="square" rtlCol="0">
            <a:spAutoFit/>
          </a:bodyPr>
          <a:lstStyle/>
          <a:p>
            <a:r>
              <a:rPr lang="en-US" sz="2400" dirty="0">
                <a:solidFill>
                  <a:srgbClr val="8EC447"/>
                </a:solidFill>
                <a:latin typeface="Arial Rounded MT Bold" panose="020F0704030504030204" pitchFamily="34" charset="0"/>
                <a:ea typeface="PT Sans" panose="020B0503020203020204" pitchFamily="34" charset="0"/>
              </a:rPr>
              <a:t>DISCOVER</a:t>
            </a:r>
          </a:p>
        </p:txBody>
      </p:sp>
      <p:sp>
        <p:nvSpPr>
          <p:cNvPr id="34" name="Define Text"/>
          <p:cNvSpPr txBox="1"/>
          <p:nvPr/>
        </p:nvSpPr>
        <p:spPr>
          <a:xfrm>
            <a:off x="9610227" y="1040765"/>
            <a:ext cx="2144178" cy="917624"/>
          </a:xfrm>
          <a:prstGeom prst="rect">
            <a:avLst/>
          </a:prstGeom>
          <a:noFill/>
        </p:spPr>
        <p:txBody>
          <a:bodyPr wrap="square" rtlCol="0">
            <a:spAutoFit/>
          </a:bodyPr>
          <a:lstStyle/>
          <a:p>
            <a:pPr>
              <a:lnSpc>
                <a:spcPts val="1600"/>
              </a:lnSpc>
            </a:pPr>
            <a:r>
              <a:rPr lang="en-US" sz="1650" dirty="0">
                <a:solidFill>
                  <a:schemeClr val="tx1">
                    <a:lumMod val="65000"/>
                    <a:lumOff val="35000"/>
                  </a:schemeClr>
                </a:solidFill>
              </a:rPr>
              <a:t>Find the right tools</a:t>
            </a:r>
          </a:p>
          <a:p>
            <a:pPr>
              <a:lnSpc>
                <a:spcPts val="1600"/>
              </a:lnSpc>
            </a:pPr>
            <a:r>
              <a:rPr lang="en-US" sz="1650" dirty="0">
                <a:solidFill>
                  <a:schemeClr val="tx1">
                    <a:lumMod val="65000"/>
                    <a:lumOff val="35000"/>
                  </a:schemeClr>
                </a:solidFill>
              </a:rPr>
              <a:t>that best fit your</a:t>
            </a:r>
          </a:p>
          <a:p>
            <a:pPr>
              <a:lnSpc>
                <a:spcPts val="1600"/>
              </a:lnSpc>
            </a:pPr>
            <a:r>
              <a:rPr lang="en-US" sz="1650" dirty="0">
                <a:solidFill>
                  <a:schemeClr val="tx1">
                    <a:lumMod val="65000"/>
                    <a:lumOff val="35000"/>
                  </a:schemeClr>
                </a:solidFill>
              </a:rPr>
              <a:t>defined workflow for</a:t>
            </a:r>
          </a:p>
          <a:p>
            <a:pPr>
              <a:lnSpc>
                <a:spcPts val="1600"/>
              </a:lnSpc>
            </a:pPr>
            <a:r>
              <a:rPr lang="en-US" sz="1650" dirty="0">
                <a:solidFill>
                  <a:schemeClr val="tx1">
                    <a:lumMod val="65000"/>
                    <a:lumOff val="35000"/>
                  </a:schemeClr>
                </a:solidFill>
              </a:rPr>
              <a:t>each area of your firm</a:t>
            </a:r>
          </a:p>
        </p:txBody>
      </p:sp>
      <p:sp>
        <p:nvSpPr>
          <p:cNvPr id="35" name="Define Text"/>
          <p:cNvSpPr txBox="1"/>
          <p:nvPr/>
        </p:nvSpPr>
        <p:spPr>
          <a:xfrm>
            <a:off x="-48377" y="1067091"/>
            <a:ext cx="2836016" cy="913070"/>
          </a:xfrm>
          <a:prstGeom prst="rect">
            <a:avLst/>
          </a:prstGeom>
          <a:noFill/>
        </p:spPr>
        <p:txBody>
          <a:bodyPr wrap="square" rtlCol="0">
            <a:spAutoFit/>
          </a:bodyPr>
          <a:lstStyle/>
          <a:p>
            <a:pPr algn="r">
              <a:lnSpc>
                <a:spcPts val="1600"/>
              </a:lnSpc>
            </a:pPr>
            <a:r>
              <a:rPr lang="en-US" sz="1650" dirty="0">
                <a:solidFill>
                  <a:schemeClr val="tx1">
                    <a:lumMod val="65000"/>
                    <a:lumOff val="35000"/>
                  </a:schemeClr>
                </a:solidFill>
              </a:rPr>
              <a:t>Take time to evaluate</a:t>
            </a:r>
          </a:p>
          <a:p>
            <a:pPr algn="r">
              <a:lnSpc>
                <a:spcPts val="1600"/>
              </a:lnSpc>
            </a:pPr>
            <a:r>
              <a:rPr lang="en-US" sz="1650" dirty="0">
                <a:solidFill>
                  <a:schemeClr val="tx1">
                    <a:lumMod val="65000"/>
                    <a:lumOff val="35000"/>
                  </a:schemeClr>
                </a:solidFill>
              </a:rPr>
              <a:t> what workflow is by</a:t>
            </a:r>
          </a:p>
          <a:p>
            <a:pPr algn="r">
              <a:lnSpc>
                <a:spcPts val="1600"/>
              </a:lnSpc>
            </a:pPr>
            <a:r>
              <a:rPr lang="en-US" sz="1650" dirty="0">
                <a:solidFill>
                  <a:schemeClr val="tx1">
                    <a:lumMod val="65000"/>
                    <a:lumOff val="35000"/>
                  </a:schemeClr>
                </a:solidFill>
              </a:rPr>
              <a:t> including your team</a:t>
            </a:r>
          </a:p>
          <a:p>
            <a:pPr algn="r">
              <a:lnSpc>
                <a:spcPts val="1600"/>
              </a:lnSpc>
            </a:pPr>
            <a:r>
              <a:rPr lang="en-US" sz="1650" dirty="0">
                <a:solidFill>
                  <a:schemeClr val="tx1">
                    <a:lumMod val="65000"/>
                    <a:lumOff val="35000"/>
                  </a:schemeClr>
                </a:solidFill>
              </a:rPr>
              <a:t> and asking questions</a:t>
            </a:r>
          </a:p>
        </p:txBody>
      </p:sp>
      <p:sp>
        <p:nvSpPr>
          <p:cNvPr id="36" name="Define"/>
          <p:cNvSpPr txBox="1"/>
          <p:nvPr/>
        </p:nvSpPr>
        <p:spPr>
          <a:xfrm>
            <a:off x="1432562" y="641103"/>
            <a:ext cx="1338828" cy="461665"/>
          </a:xfrm>
          <a:prstGeom prst="rect">
            <a:avLst/>
          </a:prstGeom>
          <a:noFill/>
        </p:spPr>
        <p:txBody>
          <a:bodyPr wrap="none" rtlCol="0">
            <a:spAutoFit/>
          </a:bodyPr>
          <a:lstStyle/>
          <a:p>
            <a:pPr algn="r"/>
            <a:r>
              <a:rPr lang="en-US" sz="2400" dirty="0">
                <a:solidFill>
                  <a:srgbClr val="626366"/>
                </a:solidFill>
                <a:latin typeface="Arial Rounded MT Bold" panose="020F0704030504030204" pitchFamily="34" charset="0"/>
                <a:ea typeface="PT Sans" panose="020B0503020203020204" pitchFamily="34" charset="0"/>
              </a:rPr>
              <a:t>DEFINE</a:t>
            </a:r>
          </a:p>
        </p:txBody>
      </p:sp>
    </p:spTree>
    <p:extLst>
      <p:ext uri="{BB962C8B-B14F-4D97-AF65-F5344CB8AC3E}">
        <p14:creationId xmlns:p14="http://schemas.microsoft.com/office/powerpoint/2010/main" val="5155574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8316" y="369628"/>
            <a:ext cx="1024648" cy="1024648"/>
          </a:xfrm>
          <a:prstGeom prst="rect">
            <a:avLst/>
          </a:prstGeom>
        </p:spPr>
      </p:pic>
      <p:sp>
        <p:nvSpPr>
          <p:cNvPr id="8" name="Shape 51"/>
          <p:cNvSpPr txBox="1">
            <a:spLocks/>
          </p:cNvSpPr>
          <p:nvPr/>
        </p:nvSpPr>
        <p:spPr>
          <a:xfrm>
            <a:off x="3126476" y="696600"/>
            <a:ext cx="5310155"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92D050"/>
                </a:solidFill>
                <a:latin typeface="Arial Rounded MT Bold" panose="020F0704030504030204" pitchFamily="34" charset="0"/>
              </a:rPr>
              <a:t>DISCOVER YOUR TOOLS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1754598" y="1992559"/>
            <a:ext cx="8706484" cy="232034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lvl="0"/>
            <a:r>
              <a:rPr lang="en-US" sz="2800" cap="none" dirty="0">
                <a:solidFill>
                  <a:schemeClr val="tx1">
                    <a:lumMod val="65000"/>
                    <a:lumOff val="35000"/>
                  </a:schemeClr>
                </a:solidFill>
                <a:latin typeface="Arial" panose="020B0604020202020204" pitchFamily="34" charset="0"/>
                <a:cs typeface="Arial" panose="020B0604020202020204" pitchFamily="34" charset="0"/>
              </a:rPr>
              <a:t>Before you can begin to find the tools you need you will need to determine if best of breed or suites are needed for each workflow you defined. Review your value assessments made in your excel sheet and then start your research.</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4" name="Discover"/>
          <p:cNvSpPr txBox="1"/>
          <p:nvPr/>
        </p:nvSpPr>
        <p:spPr>
          <a:xfrm>
            <a:off x="10355636" y="4987813"/>
            <a:ext cx="1808200" cy="461665"/>
          </a:xfrm>
          <a:prstGeom prst="rect">
            <a:avLst/>
          </a:prstGeom>
          <a:noFill/>
        </p:spPr>
        <p:txBody>
          <a:bodyPr wrap="square" rtlCol="0">
            <a:spAutoFit/>
          </a:bodyPr>
          <a:lstStyle/>
          <a:p>
            <a:r>
              <a:rPr lang="en-US" sz="2400" dirty="0">
                <a:solidFill>
                  <a:srgbClr val="8EC447"/>
                </a:solidFill>
                <a:latin typeface="Arial Rounded MT Bold" panose="020F0704030504030204" pitchFamily="34" charset="0"/>
                <a:ea typeface="PT Sans" panose="020B0503020203020204" pitchFamily="34" charset="0"/>
              </a:rPr>
              <a:t>DISCOVER</a:t>
            </a:r>
          </a:p>
        </p:txBody>
      </p:sp>
    </p:spTree>
    <p:extLst>
      <p:ext uri="{BB962C8B-B14F-4D97-AF65-F5344CB8AC3E}">
        <p14:creationId xmlns:p14="http://schemas.microsoft.com/office/powerpoint/2010/main" val="33449982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8316" y="369628"/>
            <a:ext cx="1024648" cy="1024648"/>
          </a:xfrm>
          <a:prstGeom prst="rect">
            <a:avLst/>
          </a:prstGeom>
        </p:spPr>
      </p:pic>
      <p:sp>
        <p:nvSpPr>
          <p:cNvPr id="8" name="Shape 51"/>
          <p:cNvSpPr txBox="1">
            <a:spLocks/>
          </p:cNvSpPr>
          <p:nvPr/>
        </p:nvSpPr>
        <p:spPr>
          <a:xfrm>
            <a:off x="3126476" y="696600"/>
            <a:ext cx="5310155"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92D050"/>
                </a:solidFill>
                <a:latin typeface="Arial Rounded MT Bold" panose="020F0704030504030204" pitchFamily="34" charset="0"/>
              </a:rPr>
              <a:t>DISCOVER YOUR TOOLS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3180906" y="2036100"/>
            <a:ext cx="5179602" cy="232034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457200" lvl="0" indent="-457200" algn="l">
              <a:buFont typeface="Arial" panose="020B0604020202020204" pitchFamily="34" charset="0"/>
              <a:buChar char="•"/>
            </a:pPr>
            <a:r>
              <a:rPr lang="en-US" sz="2800" cap="none" dirty="0">
                <a:solidFill>
                  <a:schemeClr val="tx1">
                    <a:lumMod val="65000"/>
                    <a:lumOff val="35000"/>
                  </a:schemeClr>
                </a:solidFill>
                <a:latin typeface="Arial" panose="020B0604020202020204" pitchFamily="34" charset="0"/>
                <a:cs typeface="Arial" panose="020B0604020202020204" pitchFamily="34" charset="0"/>
              </a:rPr>
              <a:t>Attend tech conferences</a:t>
            </a:r>
          </a:p>
          <a:p>
            <a:pPr marL="457200" lvl="0" indent="-457200" algn="l">
              <a:buFont typeface="Arial" panose="020B0604020202020204" pitchFamily="34" charset="0"/>
              <a:buChar char="•"/>
            </a:pPr>
            <a:r>
              <a:rPr lang="en-US" sz="2800" cap="none" dirty="0">
                <a:solidFill>
                  <a:schemeClr val="tx1">
                    <a:lumMod val="65000"/>
                    <a:lumOff val="35000"/>
                  </a:schemeClr>
                </a:solidFill>
                <a:latin typeface="Arial" panose="020B0604020202020204" pitchFamily="34" charset="0"/>
                <a:cs typeface="Arial" panose="020B0604020202020204" pitchFamily="34" charset="0"/>
              </a:rPr>
              <a:t>Consult with colleagues</a:t>
            </a:r>
          </a:p>
          <a:p>
            <a:pPr marL="457200" lvl="0" indent="-457200" algn="l">
              <a:buFont typeface="Arial" panose="020B0604020202020204" pitchFamily="34" charset="0"/>
              <a:buChar char="•"/>
            </a:pPr>
            <a:r>
              <a:rPr lang="en-US" sz="2800" cap="none" dirty="0">
                <a:solidFill>
                  <a:schemeClr val="tx1">
                    <a:lumMod val="65000"/>
                    <a:lumOff val="35000"/>
                  </a:schemeClr>
                </a:solidFill>
                <a:latin typeface="Arial" panose="020B0604020202020204" pitchFamily="34" charset="0"/>
                <a:cs typeface="Arial" panose="020B0604020202020204" pitchFamily="34" charset="0"/>
              </a:rPr>
              <a:t>Hire a consultant</a:t>
            </a:r>
          </a:p>
          <a:p>
            <a:pPr marL="457200" lvl="0" indent="-457200" algn="l">
              <a:buFont typeface="Arial" panose="020B0604020202020204" pitchFamily="34" charset="0"/>
              <a:buChar char="•"/>
            </a:pPr>
            <a:r>
              <a:rPr lang="en-US" sz="2800" cap="none" dirty="0">
                <a:solidFill>
                  <a:schemeClr val="tx1">
                    <a:lumMod val="65000"/>
                    <a:lumOff val="35000"/>
                  </a:schemeClr>
                </a:solidFill>
                <a:latin typeface="Arial" panose="020B0604020202020204" pitchFamily="34" charset="0"/>
                <a:cs typeface="Arial" panose="020B0604020202020204" pitchFamily="34" charset="0"/>
              </a:rPr>
              <a:t>Find vendors who educate</a:t>
            </a:r>
          </a:p>
          <a:p>
            <a:pPr lvl="0" algn="l"/>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4" name="Discover"/>
          <p:cNvSpPr txBox="1"/>
          <p:nvPr/>
        </p:nvSpPr>
        <p:spPr>
          <a:xfrm>
            <a:off x="10355636" y="4987813"/>
            <a:ext cx="1808200" cy="461665"/>
          </a:xfrm>
          <a:prstGeom prst="rect">
            <a:avLst/>
          </a:prstGeom>
          <a:noFill/>
        </p:spPr>
        <p:txBody>
          <a:bodyPr wrap="square" rtlCol="0">
            <a:spAutoFit/>
          </a:bodyPr>
          <a:lstStyle/>
          <a:p>
            <a:r>
              <a:rPr lang="en-US" sz="2400" dirty="0">
                <a:solidFill>
                  <a:srgbClr val="8EC447"/>
                </a:solidFill>
                <a:latin typeface="Arial Rounded MT Bold" panose="020F0704030504030204" pitchFamily="34" charset="0"/>
                <a:ea typeface="PT Sans" panose="020B0503020203020204" pitchFamily="34" charset="0"/>
              </a:rPr>
              <a:t>DISCOVER</a:t>
            </a:r>
          </a:p>
        </p:txBody>
      </p:sp>
    </p:spTree>
    <p:extLst>
      <p:ext uri="{BB962C8B-B14F-4D97-AF65-F5344CB8AC3E}">
        <p14:creationId xmlns:p14="http://schemas.microsoft.com/office/powerpoint/2010/main" val="1182497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8316" y="369628"/>
            <a:ext cx="1024648" cy="1024648"/>
          </a:xfrm>
          <a:prstGeom prst="rect">
            <a:avLst/>
          </a:prstGeom>
        </p:spPr>
      </p:pic>
      <p:sp>
        <p:nvSpPr>
          <p:cNvPr id="8" name="Shape 51"/>
          <p:cNvSpPr txBox="1">
            <a:spLocks/>
          </p:cNvSpPr>
          <p:nvPr/>
        </p:nvSpPr>
        <p:spPr>
          <a:xfrm>
            <a:off x="3126476" y="696600"/>
            <a:ext cx="5310155"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92D050"/>
                </a:solidFill>
                <a:latin typeface="Arial Rounded MT Bold" panose="020F0704030504030204" pitchFamily="34" charset="0"/>
              </a:rPr>
              <a:t>DISCOVER YOUR TOOLS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3191517" y="1589784"/>
            <a:ext cx="6975742"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lvl="0" algn="l"/>
            <a:r>
              <a:rPr lang="en-US" sz="2800" b="1" dirty="0">
                <a:solidFill>
                  <a:schemeClr val="tx1">
                    <a:lumMod val="75000"/>
                    <a:lumOff val="25000"/>
                  </a:schemeClr>
                </a:solidFill>
                <a:latin typeface="Arial Rounded MT Bold" panose="020F0704030504030204" pitchFamily="34" charset="0"/>
              </a:rPr>
              <a:t>    Tax Tools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Automated tax workflow</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Scan and populate</a:t>
            </a: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4" name="Discover"/>
          <p:cNvSpPr txBox="1"/>
          <p:nvPr/>
        </p:nvSpPr>
        <p:spPr>
          <a:xfrm>
            <a:off x="10355636" y="4987813"/>
            <a:ext cx="1808200" cy="461665"/>
          </a:xfrm>
          <a:prstGeom prst="rect">
            <a:avLst/>
          </a:prstGeom>
          <a:noFill/>
        </p:spPr>
        <p:txBody>
          <a:bodyPr wrap="square" rtlCol="0">
            <a:spAutoFit/>
          </a:bodyPr>
          <a:lstStyle/>
          <a:p>
            <a:r>
              <a:rPr lang="en-US" sz="2400" dirty="0">
                <a:solidFill>
                  <a:srgbClr val="8EC447"/>
                </a:solidFill>
                <a:latin typeface="Arial Rounded MT Bold" panose="020F0704030504030204" pitchFamily="34" charset="0"/>
                <a:ea typeface="PT Sans" panose="020B0503020203020204" pitchFamily="34" charset="0"/>
              </a:rPr>
              <a:t>DISCOVER</a:t>
            </a:r>
          </a:p>
        </p:txBody>
      </p:sp>
    </p:spTree>
    <p:extLst>
      <p:ext uri="{BB962C8B-B14F-4D97-AF65-F5344CB8AC3E}">
        <p14:creationId xmlns:p14="http://schemas.microsoft.com/office/powerpoint/2010/main" val="15181538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5"/>
            <a:ext cx="12192000" cy="8123163"/>
          </a:xfrm>
          <a:prstGeom prst="rect">
            <a:avLst/>
          </a:prstGeom>
        </p:spPr>
      </p:pic>
      <p:sp>
        <p:nvSpPr>
          <p:cNvPr id="9" name="Shape 82"/>
          <p:cNvSpPr txBox="1">
            <a:spLocks/>
          </p:cNvSpPr>
          <p:nvPr/>
        </p:nvSpPr>
        <p:spPr>
          <a:xfrm>
            <a:off x="1455773" y="1046120"/>
            <a:ext cx="3041104" cy="10292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750" dirty="0">
                <a:solidFill>
                  <a:srgbClr val="82FAFF"/>
                </a:solidFill>
                <a:latin typeface="Arial" panose="020B0604020202020204" pitchFamily="34" charset="0"/>
                <a:cs typeface="Arial" panose="020B0604020202020204" pitchFamily="34" charset="0"/>
              </a:rPr>
              <a:t>SCAN</a:t>
            </a:r>
            <a:r>
              <a:rPr lang="en-US" sz="6750" dirty="0">
                <a:solidFill>
                  <a:srgbClr val="82FAFF"/>
                </a:solidFill>
              </a:rPr>
              <a:t> </a:t>
            </a:r>
          </a:p>
        </p:txBody>
      </p:sp>
      <p:sp>
        <p:nvSpPr>
          <p:cNvPr id="10" name="Shape 82"/>
          <p:cNvSpPr txBox="1">
            <a:spLocks/>
          </p:cNvSpPr>
          <p:nvPr/>
        </p:nvSpPr>
        <p:spPr>
          <a:xfrm>
            <a:off x="4218259" y="1053774"/>
            <a:ext cx="2893130" cy="10336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750" dirty="0">
                <a:solidFill>
                  <a:srgbClr val="87F9FE"/>
                </a:solidFill>
                <a:latin typeface="Arial" panose="020B0604020202020204" pitchFamily="34" charset="0"/>
                <a:cs typeface="Arial" panose="020B0604020202020204" pitchFamily="34" charset="0"/>
              </a:rPr>
              <a:t>FILL</a:t>
            </a:r>
          </a:p>
        </p:txBody>
      </p:sp>
      <p:sp>
        <p:nvSpPr>
          <p:cNvPr id="11" name="Shape 82"/>
          <p:cNvSpPr txBox="1">
            <a:spLocks/>
          </p:cNvSpPr>
          <p:nvPr/>
        </p:nvSpPr>
        <p:spPr>
          <a:xfrm>
            <a:off x="1455772" y="1749417"/>
            <a:ext cx="4875461" cy="113662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750" spc="-105" dirty="0">
                <a:solidFill>
                  <a:srgbClr val="54F6FE"/>
                </a:solidFill>
                <a:latin typeface="Arial" panose="020B0604020202020204" pitchFamily="34" charset="0"/>
                <a:cs typeface="Arial" panose="020B0604020202020204" pitchFamily="34" charset="0"/>
              </a:rPr>
              <a:t>POPULATE</a:t>
            </a:r>
          </a:p>
        </p:txBody>
      </p:sp>
      <p:sp>
        <p:nvSpPr>
          <p:cNvPr id="12" name="Shape 82"/>
          <p:cNvSpPr txBox="1">
            <a:spLocks/>
          </p:cNvSpPr>
          <p:nvPr/>
        </p:nvSpPr>
        <p:spPr>
          <a:xfrm>
            <a:off x="1562926" y="2463312"/>
            <a:ext cx="4594821" cy="97589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5062" dirty="0">
                <a:solidFill>
                  <a:srgbClr val="11C9FD"/>
                </a:solidFill>
                <a:latin typeface="Arial" panose="020B0604020202020204" pitchFamily="34" charset="0"/>
                <a:cs typeface="Arial" panose="020B0604020202020204" pitchFamily="34" charset="0"/>
              </a:rPr>
              <a:t>Technology</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088991">
            <a:off x="3886555" y="1428545"/>
            <a:ext cx="307611" cy="325846"/>
          </a:xfrm>
          <a:prstGeom prst="rect">
            <a:avLst/>
          </a:prstGeom>
        </p:spPr>
      </p:pic>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76683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8123163"/>
          </a:xfrm>
          <a:prstGeom prst="rect">
            <a:avLst/>
          </a:prstGeom>
        </p:spPr>
      </p:pic>
      <p:sp>
        <p:nvSpPr>
          <p:cNvPr id="8" name="Shape 83"/>
          <p:cNvSpPr>
            <a:spLocks noGrp="1"/>
          </p:cNvSpPr>
          <p:nvPr>
            <p:ph type="body" idx="1"/>
          </p:nvPr>
        </p:nvSpPr>
        <p:spPr>
          <a:xfrm>
            <a:off x="2241049" y="1058383"/>
            <a:ext cx="6697061" cy="3911084"/>
          </a:xfrm>
          <a:prstGeom prst="rect">
            <a:avLst/>
          </a:prstGeom>
        </p:spPr>
        <p:txBody>
          <a:bodyPr>
            <a:normAutofit/>
          </a:bodyPr>
          <a:lstStyle/>
          <a:p>
            <a:pPr marL="281275" indent="-281275">
              <a:lnSpc>
                <a:spcPct val="150000"/>
              </a:lnSpc>
              <a:buClr>
                <a:srgbClr val="87F9FE"/>
              </a:buClr>
              <a:buSzPct val="100000"/>
              <a:buFont typeface="Arial"/>
              <a:defRPr sz="1800">
                <a:solidFill>
                  <a:srgbClr val="000000"/>
                </a:solidFill>
              </a:defRPr>
            </a:pPr>
            <a:r>
              <a:rPr lang="en-US" sz="3600" dirty="0">
                <a:solidFill>
                  <a:srgbClr val="CCFFFF"/>
                </a:solidFill>
              </a:rPr>
              <a:t>Digital Repository – DMS systems</a:t>
            </a:r>
          </a:p>
          <a:p>
            <a:pPr marL="281275" indent="-281275">
              <a:lnSpc>
                <a:spcPct val="150000"/>
              </a:lnSpc>
              <a:buClr>
                <a:srgbClr val="87F9FE"/>
              </a:buClr>
              <a:buSzPct val="100000"/>
              <a:buFont typeface="Arial"/>
              <a:defRPr sz="1800">
                <a:solidFill>
                  <a:srgbClr val="000000"/>
                </a:solidFill>
              </a:defRPr>
            </a:pPr>
            <a:r>
              <a:rPr lang="en-US" sz="3600" dirty="0">
                <a:solidFill>
                  <a:srgbClr val="CCFFFF"/>
                </a:solidFill>
              </a:rPr>
              <a:t>More Monitors -  Vertical?</a:t>
            </a:r>
          </a:p>
          <a:p>
            <a:pPr marL="281275" indent="-281275">
              <a:lnSpc>
                <a:spcPct val="150000"/>
              </a:lnSpc>
              <a:buClr>
                <a:srgbClr val="87F9FE"/>
              </a:buClr>
              <a:buSzPct val="100000"/>
              <a:buFont typeface="Arial"/>
              <a:defRPr sz="1800">
                <a:solidFill>
                  <a:srgbClr val="000000"/>
                </a:solidFill>
              </a:defRPr>
            </a:pPr>
            <a:r>
              <a:rPr lang="en-US" sz="3600" dirty="0">
                <a:solidFill>
                  <a:srgbClr val="CCFFFF"/>
                </a:solidFill>
              </a:rPr>
              <a:t>Mark Up Tools</a:t>
            </a:r>
          </a:p>
          <a:p>
            <a:pPr marL="281275" indent="-281275">
              <a:lnSpc>
                <a:spcPct val="150000"/>
              </a:lnSpc>
              <a:buClr>
                <a:srgbClr val="87F9FE"/>
              </a:buClr>
              <a:buSzPct val="100000"/>
              <a:buFont typeface="Arial"/>
              <a:defRPr sz="1800">
                <a:solidFill>
                  <a:srgbClr val="000000"/>
                </a:solidFill>
              </a:defRPr>
            </a:pPr>
            <a:r>
              <a:rPr lang="en-US" sz="3600" dirty="0">
                <a:solidFill>
                  <a:srgbClr val="CCFFFF"/>
                </a:solidFill>
              </a:rPr>
              <a:t>Scan, Fill, Populate</a:t>
            </a:r>
          </a:p>
          <a:p>
            <a:pPr>
              <a:lnSpc>
                <a:spcPct val="150000"/>
              </a:lnSpc>
              <a:buClr>
                <a:srgbClr val="898989"/>
              </a:buClr>
              <a:buSzPct val="100000"/>
              <a:defRPr sz="1800">
                <a:solidFill>
                  <a:srgbClr val="000000"/>
                </a:solidFill>
              </a:defRPr>
            </a:pPr>
            <a:endParaRPr sz="1969" dirty="0">
              <a:solidFill>
                <a:schemeClr val="tx1">
                  <a:lumMod val="75000"/>
                  <a:lumOff val="25000"/>
                </a:schemeClr>
              </a:solidFill>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67243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10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10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10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10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5"/>
            <a:ext cx="12192000" cy="8123163"/>
          </a:xfrm>
          <a:prstGeom prst="rect">
            <a:avLst/>
          </a:prstGeom>
        </p:spPr>
      </p:pic>
      <p:sp>
        <p:nvSpPr>
          <p:cNvPr id="8" name="Shape 83"/>
          <p:cNvSpPr>
            <a:spLocks noGrp="1"/>
          </p:cNvSpPr>
          <p:nvPr>
            <p:ph type="body" idx="1"/>
          </p:nvPr>
        </p:nvSpPr>
        <p:spPr>
          <a:xfrm>
            <a:off x="1869761" y="1114629"/>
            <a:ext cx="8341385" cy="5287988"/>
          </a:xfrm>
          <a:prstGeom prst="rect">
            <a:avLst/>
          </a:prstGeom>
        </p:spPr>
        <p:txBody>
          <a:bodyPr>
            <a:normAutofit fontScale="62500" lnSpcReduction="20000"/>
          </a:bodyPr>
          <a:lstStyle/>
          <a:p>
            <a:pPr marL="281275" indent="-281275">
              <a:lnSpc>
                <a:spcPct val="150000"/>
              </a:lnSpc>
              <a:buClr>
                <a:srgbClr val="87F9FE"/>
              </a:buClr>
              <a:buSzPct val="100000"/>
              <a:buFont typeface="Arial"/>
              <a:defRPr sz="1800">
                <a:solidFill>
                  <a:srgbClr val="000000"/>
                </a:solidFill>
              </a:defRPr>
            </a:pPr>
            <a:r>
              <a:rPr lang="en-US" sz="5800" dirty="0">
                <a:solidFill>
                  <a:srgbClr val="CCFFFF"/>
                </a:solidFill>
              </a:rPr>
              <a:t>Lucion -  File Center</a:t>
            </a:r>
          </a:p>
          <a:p>
            <a:pPr marL="281275" indent="-281275">
              <a:lnSpc>
                <a:spcPct val="150000"/>
              </a:lnSpc>
              <a:buClr>
                <a:srgbClr val="87F9FE"/>
              </a:buClr>
              <a:buSzPct val="100000"/>
              <a:buFont typeface="Arial"/>
              <a:defRPr sz="1800">
                <a:solidFill>
                  <a:srgbClr val="000000"/>
                </a:solidFill>
              </a:defRPr>
            </a:pPr>
            <a:r>
              <a:rPr lang="en-US" sz="5800" dirty="0">
                <a:solidFill>
                  <a:srgbClr val="CCFFFF"/>
                </a:solidFill>
              </a:rPr>
              <a:t>SurePrep</a:t>
            </a:r>
          </a:p>
          <a:p>
            <a:pPr marL="281275" indent="-281275">
              <a:lnSpc>
                <a:spcPct val="150000"/>
              </a:lnSpc>
              <a:buClr>
                <a:srgbClr val="87F9FE"/>
              </a:buClr>
              <a:buSzPct val="100000"/>
              <a:buFont typeface="Arial"/>
              <a:defRPr sz="1800">
                <a:solidFill>
                  <a:srgbClr val="000000"/>
                </a:solidFill>
              </a:defRPr>
            </a:pPr>
            <a:r>
              <a:rPr lang="en-US" sz="5800" dirty="0">
                <a:solidFill>
                  <a:srgbClr val="CCFFFF"/>
                </a:solidFill>
              </a:rPr>
              <a:t>GruntWorx</a:t>
            </a:r>
          </a:p>
          <a:p>
            <a:pPr marL="281275" indent="-281275">
              <a:lnSpc>
                <a:spcPct val="150000"/>
              </a:lnSpc>
              <a:buClr>
                <a:srgbClr val="87F9FE"/>
              </a:buClr>
              <a:buSzPct val="100000"/>
              <a:buFont typeface="Arial"/>
              <a:defRPr sz="1800">
                <a:solidFill>
                  <a:srgbClr val="000000"/>
                </a:solidFill>
              </a:defRPr>
            </a:pPr>
            <a:r>
              <a:rPr lang="en-US" sz="5800" dirty="0">
                <a:solidFill>
                  <a:srgbClr val="CCFFFF"/>
                </a:solidFill>
              </a:rPr>
              <a:t>Adobe</a:t>
            </a:r>
          </a:p>
          <a:p>
            <a:pPr marL="281275" indent="-281275">
              <a:lnSpc>
                <a:spcPct val="150000"/>
              </a:lnSpc>
              <a:buClr>
                <a:srgbClr val="87F9FE"/>
              </a:buClr>
              <a:buSzPct val="100000"/>
              <a:buFont typeface="Arial"/>
              <a:defRPr sz="1800">
                <a:solidFill>
                  <a:srgbClr val="000000"/>
                </a:solidFill>
              </a:defRPr>
            </a:pPr>
            <a:r>
              <a:rPr lang="en-US" sz="5800" dirty="0">
                <a:solidFill>
                  <a:srgbClr val="CCFFFF"/>
                </a:solidFill>
              </a:rPr>
              <a:t>Cpaperless</a:t>
            </a:r>
          </a:p>
          <a:p>
            <a:pPr marL="281275" indent="-281275">
              <a:lnSpc>
                <a:spcPct val="150000"/>
              </a:lnSpc>
              <a:buClr>
                <a:srgbClr val="87F9FE"/>
              </a:buClr>
              <a:buSzPct val="100000"/>
              <a:buFont typeface="Arial"/>
              <a:defRPr sz="1800">
                <a:solidFill>
                  <a:srgbClr val="000000"/>
                </a:solidFill>
              </a:defRPr>
            </a:pPr>
            <a:r>
              <a:rPr lang="en-US" sz="5800" dirty="0">
                <a:solidFill>
                  <a:srgbClr val="CCFFFF"/>
                </a:solidFill>
              </a:rPr>
              <a:t>Others</a:t>
            </a:r>
          </a:p>
          <a:p>
            <a:pPr>
              <a:lnSpc>
                <a:spcPct val="150000"/>
              </a:lnSpc>
              <a:buClr>
                <a:srgbClr val="898989"/>
              </a:buClr>
              <a:buSzPct val="100000"/>
              <a:defRPr sz="1800">
                <a:solidFill>
                  <a:srgbClr val="000000"/>
                </a:solidFill>
              </a:defRPr>
            </a:pPr>
            <a:endParaRPr sz="1969" dirty="0">
              <a:solidFill>
                <a:schemeClr val="tx1">
                  <a:lumMod val="75000"/>
                  <a:lumOff val="25000"/>
                </a:schemeClr>
              </a:solidFill>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216111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10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10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10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10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additive="base">
                                        <p:cTn id="31" dur="10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 calcmode="lin" valueType="num">
                                      <p:cBhvr additive="base">
                                        <p:cTn id="37" dur="1000" fill="hold"/>
                                        <p:tgtEl>
                                          <p:spTgt spid="8">
                                            <p:txEl>
                                              <p:pRg st="5" end="5"/>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8316" y="369628"/>
            <a:ext cx="1024648" cy="1024648"/>
          </a:xfrm>
          <a:prstGeom prst="rect">
            <a:avLst/>
          </a:prstGeom>
        </p:spPr>
      </p:pic>
      <p:sp>
        <p:nvSpPr>
          <p:cNvPr id="8" name="Shape 51"/>
          <p:cNvSpPr txBox="1">
            <a:spLocks/>
          </p:cNvSpPr>
          <p:nvPr/>
        </p:nvSpPr>
        <p:spPr>
          <a:xfrm>
            <a:off x="3126476" y="696600"/>
            <a:ext cx="5310155"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92D050"/>
                </a:solidFill>
                <a:latin typeface="Arial Rounded MT Bold" panose="020F0704030504030204" pitchFamily="34" charset="0"/>
              </a:rPr>
              <a:t>DISCOVER YOUR TOOLS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3191517" y="1589784"/>
            <a:ext cx="6975742"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lvl="0" algn="l"/>
            <a:r>
              <a:rPr lang="en-US" sz="2800" b="1" dirty="0">
                <a:solidFill>
                  <a:schemeClr val="tx1">
                    <a:lumMod val="75000"/>
                    <a:lumOff val="25000"/>
                  </a:schemeClr>
                </a:solidFill>
                <a:latin typeface="Arial Rounded MT Bold" panose="020F0704030504030204" pitchFamily="34" charset="0"/>
              </a:rPr>
              <a:t>    Tax Tools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Automated tax workflow</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Scan and populate</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General Ledger to Tax Integrations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Client portals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4" name="Discover"/>
          <p:cNvSpPr txBox="1"/>
          <p:nvPr/>
        </p:nvSpPr>
        <p:spPr>
          <a:xfrm>
            <a:off x="10355636" y="4987813"/>
            <a:ext cx="1808200" cy="461665"/>
          </a:xfrm>
          <a:prstGeom prst="rect">
            <a:avLst/>
          </a:prstGeom>
          <a:noFill/>
        </p:spPr>
        <p:txBody>
          <a:bodyPr wrap="square" rtlCol="0">
            <a:spAutoFit/>
          </a:bodyPr>
          <a:lstStyle/>
          <a:p>
            <a:r>
              <a:rPr lang="en-US" sz="2400" dirty="0">
                <a:solidFill>
                  <a:srgbClr val="8EC447"/>
                </a:solidFill>
                <a:latin typeface="Arial Rounded MT Bold" panose="020F0704030504030204" pitchFamily="34" charset="0"/>
                <a:ea typeface="PT Sans" panose="020B0503020203020204" pitchFamily="34" charset="0"/>
              </a:rPr>
              <a:t>DISCOVER</a:t>
            </a:r>
          </a:p>
        </p:txBody>
      </p:sp>
    </p:spTree>
    <p:extLst>
      <p:ext uri="{BB962C8B-B14F-4D97-AF65-F5344CB8AC3E}">
        <p14:creationId xmlns:p14="http://schemas.microsoft.com/office/powerpoint/2010/main" val="42869570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500"/>
                                        <p:tgtEl>
                                          <p:spTgt spid="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4" end="4"/>
                                            </p:txEl>
                                          </p:spTgt>
                                        </p:tgtEl>
                                        <p:attrNameLst>
                                          <p:attrName>style.visibility</p:attrName>
                                        </p:attrNameLst>
                                      </p:cBhvr>
                                      <p:to>
                                        <p:strVal val="visible"/>
                                      </p:to>
                                    </p:set>
                                    <p:animEffect transition="in" filter="fade">
                                      <p:cBhvr>
                                        <p:cTn id="1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2142955"/>
            <a:ext cx="12192000" cy="9334049"/>
          </a:xfrm>
          <a:prstGeom prst="rect">
            <a:avLst/>
          </a:prstGeom>
        </p:spPr>
      </p:pic>
      <p:sp>
        <p:nvSpPr>
          <p:cNvPr id="9" name="Shape 82"/>
          <p:cNvSpPr txBox="1">
            <a:spLocks/>
          </p:cNvSpPr>
          <p:nvPr/>
        </p:nvSpPr>
        <p:spPr>
          <a:xfrm>
            <a:off x="1970610" y="4910823"/>
            <a:ext cx="3041104" cy="10292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750" dirty="0">
                <a:solidFill>
                  <a:srgbClr val="C5F9FD"/>
                </a:solidFill>
                <a:latin typeface="Arial" panose="020B0604020202020204" pitchFamily="34" charset="0"/>
                <a:cs typeface="Arial" panose="020B0604020202020204" pitchFamily="34" charset="0"/>
              </a:rPr>
              <a:t>Client</a:t>
            </a:r>
            <a:r>
              <a:rPr lang="en-US" sz="6750" dirty="0">
                <a:solidFill>
                  <a:srgbClr val="82FAFF"/>
                </a:solidFill>
              </a:rPr>
              <a:t> </a:t>
            </a:r>
          </a:p>
        </p:txBody>
      </p:sp>
      <p:sp>
        <p:nvSpPr>
          <p:cNvPr id="11" name="Shape 82"/>
          <p:cNvSpPr txBox="1">
            <a:spLocks/>
          </p:cNvSpPr>
          <p:nvPr/>
        </p:nvSpPr>
        <p:spPr>
          <a:xfrm>
            <a:off x="1970610" y="5614120"/>
            <a:ext cx="4875461" cy="113662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750" dirty="0">
                <a:solidFill>
                  <a:srgbClr val="C5F9FD"/>
                </a:solidFill>
                <a:latin typeface="Arial" panose="020B0604020202020204" pitchFamily="34" charset="0"/>
                <a:cs typeface="Arial" panose="020B0604020202020204" pitchFamily="34" charset="0"/>
              </a:rPr>
              <a:t>Portals</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24026892"/>
      </p:ext>
    </p:extLst>
  </p:cSld>
  <p:clrMapOvr>
    <a:masterClrMapping/>
  </p:clrMapOvr>
  <mc:AlternateContent xmlns:mc="http://schemas.openxmlformats.org/markup-compatibility/2006" xmlns:p14="http://schemas.microsoft.com/office/powerpoint/2010/main">
    <mc:Choice Requires="p14">
      <p:transition spd="slow" p14:dur="1250">
        <p:dissolve/>
      </p:transition>
    </mc:Choice>
    <mc:Fallback xmlns="">
      <p:transition spd="slow">
        <p:dissolv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2142955"/>
            <a:ext cx="12192000" cy="9334049"/>
          </a:xfrm>
          <a:prstGeom prst="rect">
            <a:avLst/>
          </a:prstGeom>
        </p:spPr>
      </p:pic>
      <p:sp>
        <p:nvSpPr>
          <p:cNvPr id="5" name="Rectangle 4"/>
          <p:cNvSpPr/>
          <p:nvPr/>
        </p:nvSpPr>
        <p:spPr>
          <a:xfrm>
            <a:off x="-206830" y="-1393371"/>
            <a:ext cx="12571279" cy="8584465"/>
          </a:xfrm>
          <a:prstGeom prst="rect">
            <a:avLst/>
          </a:prstGeom>
          <a:solidFill>
            <a:srgbClr val="FFFFFF">
              <a:alpha val="20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8" tIns="35718" rIns="35718" bIns="35718" numCol="1" spcCol="38100" rtlCol="0" anchor="ctr">
            <a:spAutoFit/>
          </a:bodyPr>
          <a:lstStyle/>
          <a:p>
            <a:pPr rtl="0" latinLnBrk="1" hangingPunct="0"/>
            <a:endParaRPr lang="en-US" sz="1266">
              <a:solidFill>
                <a:srgbClr val="000000"/>
              </a:solidFill>
            </a:endParaRPr>
          </a:p>
        </p:txBody>
      </p:sp>
      <p:sp>
        <p:nvSpPr>
          <p:cNvPr id="6" name="Shape 83"/>
          <p:cNvSpPr>
            <a:spLocks noGrp="1"/>
          </p:cNvSpPr>
          <p:nvPr>
            <p:ph type="body" idx="1"/>
          </p:nvPr>
        </p:nvSpPr>
        <p:spPr>
          <a:xfrm>
            <a:off x="2430591" y="685800"/>
            <a:ext cx="7339979" cy="4768308"/>
          </a:xfrm>
          <a:prstGeom prst="rect">
            <a:avLst/>
          </a:prstGeom>
        </p:spPr>
        <p:txBody>
          <a:bodyPr>
            <a:normAutofit lnSpcReduction="10000"/>
          </a:bodyPr>
          <a:lstStyle/>
          <a:p>
            <a:pPr lvl="0">
              <a:lnSpc>
                <a:spcPct val="150000"/>
              </a:lnSpc>
              <a:buClr>
                <a:srgbClr val="9FF5F7"/>
              </a:buClr>
              <a:buSzPct val="100000"/>
            </a:pPr>
            <a:r>
              <a:rPr lang="en-US" sz="3094" b="1" dirty="0">
                <a:solidFill>
                  <a:srgbClr val="0C0C11"/>
                </a:solidFill>
              </a:rPr>
              <a:t>Sending docs &amp; eSignatures</a:t>
            </a:r>
          </a:p>
          <a:p>
            <a:pPr lvl="0">
              <a:lnSpc>
                <a:spcPct val="150000"/>
              </a:lnSpc>
              <a:buClr>
                <a:srgbClr val="9FF5F7"/>
              </a:buClr>
              <a:buSzPct val="100000"/>
            </a:pPr>
            <a:r>
              <a:rPr lang="en-US" sz="3094" b="1" dirty="0">
                <a:solidFill>
                  <a:srgbClr val="0C0C11"/>
                </a:solidFill>
              </a:rPr>
              <a:t>Creating a client experience</a:t>
            </a:r>
          </a:p>
          <a:p>
            <a:pPr lvl="0">
              <a:lnSpc>
                <a:spcPct val="150000"/>
              </a:lnSpc>
              <a:buClr>
                <a:srgbClr val="9FF5F7"/>
              </a:buClr>
              <a:buSzPct val="100000"/>
            </a:pPr>
            <a:r>
              <a:rPr lang="en-US" sz="3094" b="1" dirty="0">
                <a:solidFill>
                  <a:srgbClr val="0C0C11"/>
                </a:solidFill>
              </a:rPr>
              <a:t>Communications; status updates</a:t>
            </a:r>
          </a:p>
          <a:p>
            <a:pPr lvl="0">
              <a:lnSpc>
                <a:spcPct val="150000"/>
              </a:lnSpc>
              <a:buClr>
                <a:srgbClr val="9FF5F7"/>
              </a:buClr>
              <a:buSzPct val="100000"/>
            </a:pPr>
            <a:r>
              <a:rPr lang="en-US" sz="3094" b="1" dirty="0">
                <a:solidFill>
                  <a:srgbClr val="0C0C11"/>
                </a:solidFill>
              </a:rPr>
              <a:t>Appointment request and reminders</a:t>
            </a:r>
          </a:p>
          <a:p>
            <a:pPr lvl="0">
              <a:lnSpc>
                <a:spcPct val="150000"/>
              </a:lnSpc>
              <a:buClr>
                <a:srgbClr val="9FF5F7"/>
              </a:buClr>
              <a:buSzPct val="100000"/>
            </a:pPr>
            <a:r>
              <a:rPr lang="en-US" sz="3094" b="1" dirty="0">
                <a:solidFill>
                  <a:srgbClr val="0C0C11"/>
                </a:solidFill>
              </a:rPr>
              <a:t>Questionnaires; Organizers</a:t>
            </a:r>
          </a:p>
          <a:p>
            <a:pPr lvl="0">
              <a:lnSpc>
                <a:spcPct val="150000"/>
              </a:lnSpc>
              <a:buClr>
                <a:srgbClr val="9FF5F7"/>
              </a:buClr>
              <a:buSzPct val="100000"/>
            </a:pPr>
            <a:r>
              <a:rPr lang="en-US" sz="3094" b="1" dirty="0">
                <a:solidFill>
                  <a:srgbClr val="0C0C11"/>
                </a:solidFill>
              </a:rPr>
              <a:t>Client updates info &amp; pays invoices</a:t>
            </a:r>
          </a:p>
          <a:p>
            <a:pPr>
              <a:lnSpc>
                <a:spcPct val="150000"/>
              </a:lnSpc>
              <a:buClr>
                <a:srgbClr val="898989"/>
              </a:buClr>
              <a:buSzPct val="100000"/>
              <a:defRPr sz="1800">
                <a:solidFill>
                  <a:srgbClr val="000000"/>
                </a:solidFill>
              </a:defRPr>
            </a:pPr>
            <a:endParaRPr sz="1969" dirty="0">
              <a:solidFill>
                <a:schemeClr val="tx1">
                  <a:lumMod val="75000"/>
                  <a:lumOff val="25000"/>
                </a:schemeClr>
              </a:solidFill>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427263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iterate>
                                    <p:tmAbs val="0"/>
                                  </p:iterate>
                                  <p:childTnLst>
                                    <p:set>
                                      <p:cBhvr>
                                        <p:cTn id="6" fill="hold"/>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ppt_x</p:attrName>
                                        </p:attrNameLst>
                                      </p:cBhvr>
                                      <p:tavLst>
                                        <p:tav tm="0">
                                          <p:val>
                                            <p:strVal val="0-#ppt_w/2"/>
                                          </p:val>
                                        </p:tav>
                                        <p:tav tm="100000">
                                          <p:val>
                                            <p:strVal val="#ppt_x"/>
                                          </p:val>
                                        </p:tav>
                                      </p:tavLst>
                                    </p:anim>
                                    <p:anim calcmode="lin" valueType="num">
                                      <p:cBhvr>
                                        <p:cTn id="8" dur="1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p:tmAbs val="0"/>
                                  </p:iterate>
                                  <p:childTnLst>
                                    <p:set>
                                      <p:cBhvr>
                                        <p:cTn id="12" fill="hold"/>
                                        <p:tgtEl>
                                          <p:spTgt spid="6">
                                            <p:txEl>
                                              <p:pRg st="1" end="1"/>
                                            </p:txEl>
                                          </p:spTgt>
                                        </p:tgtEl>
                                        <p:attrNameLst>
                                          <p:attrName>style.visibility</p:attrName>
                                        </p:attrNameLst>
                                      </p:cBhvr>
                                      <p:to>
                                        <p:strVal val="visible"/>
                                      </p:to>
                                    </p:set>
                                    <p:anim calcmode="lin" valueType="num">
                                      <p:cBhvr>
                                        <p:cTn id="13" dur="1000" fill="hold"/>
                                        <p:tgtEl>
                                          <p:spTgt spid="6">
                                            <p:txEl>
                                              <p:pRg st="1" end="1"/>
                                            </p:txEl>
                                          </p:spTgt>
                                        </p:tgtEl>
                                        <p:attrNameLst>
                                          <p:attrName>ppt_x</p:attrName>
                                        </p:attrNameLst>
                                      </p:cBhvr>
                                      <p:tavLst>
                                        <p:tav tm="0">
                                          <p:val>
                                            <p:strVal val="0-#ppt_w/2"/>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iterate>
                                    <p:tmAbs val="0"/>
                                  </p:iterate>
                                  <p:childTnLst>
                                    <p:set>
                                      <p:cBhvr>
                                        <p:cTn id="18" fill="hold"/>
                                        <p:tgtEl>
                                          <p:spTgt spid="6">
                                            <p:txEl>
                                              <p:pRg st="2" end="2"/>
                                            </p:txEl>
                                          </p:spTgt>
                                        </p:tgtEl>
                                        <p:attrNameLst>
                                          <p:attrName>style.visibility</p:attrName>
                                        </p:attrNameLst>
                                      </p:cBhvr>
                                      <p:to>
                                        <p:strVal val="visible"/>
                                      </p:to>
                                    </p:set>
                                    <p:anim calcmode="lin" valueType="num">
                                      <p:cBhvr>
                                        <p:cTn id="19" dur="1000" fill="hold"/>
                                        <p:tgtEl>
                                          <p:spTgt spid="6">
                                            <p:txEl>
                                              <p:pRg st="2" end="2"/>
                                            </p:txEl>
                                          </p:spTgt>
                                        </p:tgtEl>
                                        <p:attrNameLst>
                                          <p:attrName>ppt_x</p:attrName>
                                        </p:attrNameLst>
                                      </p:cBhvr>
                                      <p:tavLst>
                                        <p:tav tm="0">
                                          <p:val>
                                            <p:strVal val="0-#ppt_w/2"/>
                                          </p:val>
                                        </p:tav>
                                        <p:tav tm="100000">
                                          <p:val>
                                            <p:strVal val="#ppt_x"/>
                                          </p:val>
                                        </p:tav>
                                      </p:tavLst>
                                    </p:anim>
                                    <p:anim calcmode="lin" valueType="num">
                                      <p:cBhvr>
                                        <p:cTn id="20" dur="10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iterate>
                                    <p:tmAbs val="0"/>
                                  </p:iterate>
                                  <p:childTnLst>
                                    <p:set>
                                      <p:cBhvr>
                                        <p:cTn id="24" fill="hold"/>
                                        <p:tgtEl>
                                          <p:spTgt spid="6">
                                            <p:txEl>
                                              <p:pRg st="3" end="3"/>
                                            </p:txEl>
                                          </p:spTgt>
                                        </p:tgtEl>
                                        <p:attrNameLst>
                                          <p:attrName>style.visibility</p:attrName>
                                        </p:attrNameLst>
                                      </p:cBhvr>
                                      <p:to>
                                        <p:strVal val="visible"/>
                                      </p:to>
                                    </p:set>
                                    <p:anim calcmode="lin" valueType="num">
                                      <p:cBhvr>
                                        <p:cTn id="25" dur="1000" fill="hold"/>
                                        <p:tgtEl>
                                          <p:spTgt spid="6">
                                            <p:txEl>
                                              <p:pRg st="3" end="3"/>
                                            </p:txEl>
                                          </p:spTgt>
                                        </p:tgtEl>
                                        <p:attrNameLst>
                                          <p:attrName>ppt_x</p:attrName>
                                        </p:attrNameLst>
                                      </p:cBhvr>
                                      <p:tavLst>
                                        <p:tav tm="0">
                                          <p:val>
                                            <p:strVal val="0-#ppt_w/2"/>
                                          </p:val>
                                        </p:tav>
                                        <p:tav tm="100000">
                                          <p:val>
                                            <p:strVal val="#ppt_x"/>
                                          </p:val>
                                        </p:tav>
                                      </p:tavLst>
                                    </p:anim>
                                    <p:anim calcmode="lin" valueType="num">
                                      <p:cBhvr>
                                        <p:cTn id="26" dur="10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iterate>
                                    <p:tmAbs val="0"/>
                                  </p:iterate>
                                  <p:childTnLst>
                                    <p:set>
                                      <p:cBhvr>
                                        <p:cTn id="30" fill="hold"/>
                                        <p:tgtEl>
                                          <p:spTgt spid="6">
                                            <p:txEl>
                                              <p:pRg st="4" end="4"/>
                                            </p:txEl>
                                          </p:spTgt>
                                        </p:tgtEl>
                                        <p:attrNameLst>
                                          <p:attrName>style.visibility</p:attrName>
                                        </p:attrNameLst>
                                      </p:cBhvr>
                                      <p:to>
                                        <p:strVal val="visible"/>
                                      </p:to>
                                    </p:set>
                                    <p:anim calcmode="lin" valueType="num">
                                      <p:cBhvr>
                                        <p:cTn id="31" dur="1000" fill="hold"/>
                                        <p:tgtEl>
                                          <p:spTgt spid="6">
                                            <p:txEl>
                                              <p:pRg st="4" end="4"/>
                                            </p:txEl>
                                          </p:spTgt>
                                        </p:tgtEl>
                                        <p:attrNameLst>
                                          <p:attrName>ppt_x</p:attrName>
                                        </p:attrNameLst>
                                      </p:cBhvr>
                                      <p:tavLst>
                                        <p:tav tm="0">
                                          <p:val>
                                            <p:strVal val="0-#ppt_w/2"/>
                                          </p:val>
                                        </p:tav>
                                        <p:tav tm="100000">
                                          <p:val>
                                            <p:strVal val="#ppt_x"/>
                                          </p:val>
                                        </p:tav>
                                      </p:tavLst>
                                    </p:anim>
                                    <p:anim calcmode="lin" valueType="num">
                                      <p:cBhvr>
                                        <p:cTn id="32" dur="10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iterate>
                                    <p:tmAbs val="0"/>
                                  </p:iterate>
                                  <p:childTnLst>
                                    <p:set>
                                      <p:cBhvr>
                                        <p:cTn id="36" fill="hold"/>
                                        <p:tgtEl>
                                          <p:spTgt spid="6">
                                            <p:txEl>
                                              <p:pRg st="5" end="5"/>
                                            </p:txEl>
                                          </p:spTgt>
                                        </p:tgtEl>
                                        <p:attrNameLst>
                                          <p:attrName>style.visibility</p:attrName>
                                        </p:attrNameLst>
                                      </p:cBhvr>
                                      <p:to>
                                        <p:strVal val="visible"/>
                                      </p:to>
                                    </p:set>
                                    <p:anim calcmode="lin" valueType="num">
                                      <p:cBhvr>
                                        <p:cTn id="37" dur="1000" fill="hold"/>
                                        <p:tgtEl>
                                          <p:spTgt spid="6">
                                            <p:txEl>
                                              <p:pRg st="5" end="5"/>
                                            </p:txEl>
                                          </p:spTgt>
                                        </p:tgtEl>
                                        <p:attrNameLst>
                                          <p:attrName>ppt_x</p:attrName>
                                        </p:attrNameLst>
                                      </p:cBhvr>
                                      <p:tavLst>
                                        <p:tav tm="0">
                                          <p:val>
                                            <p:strVal val="0-#ppt_w/2"/>
                                          </p:val>
                                        </p:tav>
                                        <p:tav tm="100000">
                                          <p:val>
                                            <p:strVal val="#ppt_x"/>
                                          </p:val>
                                        </p:tav>
                                      </p:tavLst>
                                    </p:anim>
                                    <p:anim calcmode="lin" valueType="num">
                                      <p:cBhvr>
                                        <p:cTn id="38" dur="10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dvAuto="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8316" y="369628"/>
            <a:ext cx="1024648" cy="1024648"/>
          </a:xfrm>
          <a:prstGeom prst="rect">
            <a:avLst/>
          </a:prstGeom>
        </p:spPr>
      </p:pic>
      <p:sp>
        <p:nvSpPr>
          <p:cNvPr id="8" name="Shape 51"/>
          <p:cNvSpPr txBox="1">
            <a:spLocks/>
          </p:cNvSpPr>
          <p:nvPr/>
        </p:nvSpPr>
        <p:spPr>
          <a:xfrm>
            <a:off x="3126476" y="696600"/>
            <a:ext cx="5310155"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92D050"/>
                </a:solidFill>
                <a:latin typeface="Arial Rounded MT Bold" panose="020F0704030504030204" pitchFamily="34" charset="0"/>
              </a:rPr>
              <a:t>DISCOVER YOUR TOOLS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3191517" y="1589784"/>
            <a:ext cx="6975742"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lvl="0" algn="l"/>
            <a:r>
              <a:rPr lang="en-US" sz="2800" b="1" dirty="0">
                <a:solidFill>
                  <a:schemeClr val="tx1">
                    <a:lumMod val="75000"/>
                    <a:lumOff val="25000"/>
                  </a:schemeClr>
                </a:solidFill>
                <a:latin typeface="Arial Rounded MT Bold" panose="020F0704030504030204" pitchFamily="34" charset="0"/>
              </a:rPr>
              <a:t>    Tax Tools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Automated tax workflow</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Scan and populate</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General Ledger to Tax Integrations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Client portals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eSignatures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Lobby Kiosk Systems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4" name="Discover"/>
          <p:cNvSpPr txBox="1"/>
          <p:nvPr/>
        </p:nvSpPr>
        <p:spPr>
          <a:xfrm>
            <a:off x="10355636" y="4987813"/>
            <a:ext cx="1808200" cy="461665"/>
          </a:xfrm>
          <a:prstGeom prst="rect">
            <a:avLst/>
          </a:prstGeom>
          <a:noFill/>
        </p:spPr>
        <p:txBody>
          <a:bodyPr wrap="square" rtlCol="0">
            <a:spAutoFit/>
          </a:bodyPr>
          <a:lstStyle/>
          <a:p>
            <a:r>
              <a:rPr lang="en-US" sz="2400" dirty="0">
                <a:solidFill>
                  <a:srgbClr val="8EC447"/>
                </a:solidFill>
                <a:latin typeface="Arial Rounded MT Bold" panose="020F0704030504030204" pitchFamily="34" charset="0"/>
                <a:ea typeface="PT Sans" panose="020B0503020203020204" pitchFamily="34" charset="0"/>
              </a:rPr>
              <a:t>DISCOVER</a:t>
            </a:r>
          </a:p>
        </p:txBody>
      </p:sp>
    </p:spTree>
    <p:extLst>
      <p:ext uri="{BB962C8B-B14F-4D97-AF65-F5344CB8AC3E}">
        <p14:creationId xmlns:p14="http://schemas.microsoft.com/office/powerpoint/2010/main" val="6893652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animEffect transition="in" filter="fade">
                                      <p:cBhvr>
                                        <p:cTn id="7" dur="500"/>
                                        <p:tgtEl>
                                          <p:spTgt spid="9">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6" end="6"/>
                                            </p:txEl>
                                          </p:spTgt>
                                        </p:tgtEl>
                                        <p:attrNameLst>
                                          <p:attrName>style.visibility</p:attrName>
                                        </p:attrNameLst>
                                      </p:cBhvr>
                                      <p:to>
                                        <p:strVal val="visible"/>
                                      </p:to>
                                    </p:set>
                                    <p:animEffect transition="in" filter="fade">
                                      <p:cBhvr>
                                        <p:cTn id="12"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04"/>
            <a:ext cx="12192000" cy="8963963"/>
          </a:xfrm>
          <a:prstGeom prst="rect">
            <a:avLst/>
          </a:prstGeom>
        </p:spPr>
      </p:pic>
      <p:sp>
        <p:nvSpPr>
          <p:cNvPr id="10" name="Shape 82"/>
          <p:cNvSpPr txBox="1">
            <a:spLocks/>
          </p:cNvSpPr>
          <p:nvPr/>
        </p:nvSpPr>
        <p:spPr>
          <a:xfrm>
            <a:off x="1715485" y="232268"/>
            <a:ext cx="3041104" cy="10292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750" dirty="0">
                <a:solidFill>
                  <a:schemeClr val="tx1">
                    <a:lumMod val="85000"/>
                    <a:lumOff val="15000"/>
                  </a:schemeClr>
                </a:solidFill>
                <a:latin typeface="Arial" panose="020B0604020202020204" pitchFamily="34" charset="0"/>
                <a:cs typeface="Arial" panose="020B0604020202020204" pitchFamily="34" charset="0"/>
              </a:rPr>
              <a:t>Lobby</a:t>
            </a:r>
          </a:p>
        </p:txBody>
      </p:sp>
      <p:sp>
        <p:nvSpPr>
          <p:cNvPr id="11" name="Shape 82"/>
          <p:cNvSpPr txBox="1">
            <a:spLocks/>
          </p:cNvSpPr>
          <p:nvPr/>
        </p:nvSpPr>
        <p:spPr>
          <a:xfrm>
            <a:off x="1702728" y="1055901"/>
            <a:ext cx="2893130" cy="10336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750" dirty="0">
                <a:solidFill>
                  <a:schemeClr val="tx1">
                    <a:lumMod val="85000"/>
                    <a:lumOff val="15000"/>
                  </a:schemeClr>
                </a:solidFill>
                <a:latin typeface="Arial" panose="020B0604020202020204" pitchFamily="34" charset="0"/>
                <a:cs typeface="Arial" panose="020B0604020202020204" pitchFamily="34" charset="0"/>
              </a:rPr>
              <a:t>Kiosk</a:t>
            </a:r>
          </a:p>
        </p:txBody>
      </p:sp>
      <p:sp>
        <p:nvSpPr>
          <p:cNvPr id="12" name="Shape 82"/>
          <p:cNvSpPr txBox="1">
            <a:spLocks/>
          </p:cNvSpPr>
          <p:nvPr/>
        </p:nvSpPr>
        <p:spPr>
          <a:xfrm>
            <a:off x="3899364" y="1057671"/>
            <a:ext cx="3436549" cy="113662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6750" dirty="0">
                <a:solidFill>
                  <a:schemeClr val="tx1">
                    <a:lumMod val="85000"/>
                    <a:lumOff val="15000"/>
                  </a:schemeClr>
                </a:solidFill>
                <a:latin typeface="Arial" panose="020B0604020202020204" pitchFamily="34" charset="0"/>
                <a:cs typeface="Arial" panose="020B0604020202020204" pitchFamily="34" charset="0"/>
              </a:rPr>
              <a:t>Systems</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1386989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9743" y="-174170"/>
            <a:ext cx="12591344" cy="8665028"/>
          </a:xfrm>
          <a:prstGeom prst="rect">
            <a:avLst/>
          </a:prstGeom>
          <a:solidFill>
            <a:srgbClr val="FFFFFF">
              <a:alpha val="20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8" tIns="35718" rIns="35718" bIns="35718" numCol="1" spcCol="38100" rtlCol="0" anchor="ctr">
            <a:spAutoFit/>
          </a:bodyPr>
          <a:lstStyle/>
          <a:p>
            <a:pPr rtl="0" latinLnBrk="1" hangingPunct="0"/>
            <a:endParaRPr lang="en-US" sz="1266">
              <a:solidFill>
                <a:srgbClr val="000000"/>
              </a:solidFill>
            </a:endParaRPr>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04"/>
            <a:ext cx="12192000" cy="8963963"/>
          </a:xfrm>
          <a:prstGeom prst="rect">
            <a:avLst/>
          </a:prstGeom>
        </p:spPr>
      </p:pic>
      <p:sp>
        <p:nvSpPr>
          <p:cNvPr id="8" name="Shape 83"/>
          <p:cNvSpPr>
            <a:spLocks noGrp="1"/>
          </p:cNvSpPr>
          <p:nvPr>
            <p:ph type="body" idx="1"/>
          </p:nvPr>
        </p:nvSpPr>
        <p:spPr>
          <a:xfrm>
            <a:off x="2710924" y="526083"/>
            <a:ext cx="6600318" cy="5630848"/>
          </a:xfrm>
          <a:prstGeom prst="rect">
            <a:avLst/>
          </a:prstGeom>
        </p:spPr>
        <p:txBody>
          <a:bodyPr>
            <a:normAutofit/>
          </a:bodyPr>
          <a:lstStyle/>
          <a:p>
            <a:pPr lvl="0">
              <a:lnSpc>
                <a:spcPct val="150000"/>
              </a:lnSpc>
              <a:buClr>
                <a:schemeClr val="accent1">
                  <a:lumMod val="75000"/>
                </a:schemeClr>
              </a:buClr>
              <a:buSzPct val="100000"/>
            </a:pPr>
            <a:r>
              <a:rPr lang="en-US" sz="4000" b="1" dirty="0">
                <a:solidFill>
                  <a:schemeClr val="bg2">
                    <a:lumMod val="10000"/>
                  </a:schemeClr>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Branding your firm</a:t>
            </a:r>
          </a:p>
          <a:p>
            <a:pPr lvl="0">
              <a:lnSpc>
                <a:spcPct val="150000"/>
              </a:lnSpc>
              <a:buClr>
                <a:schemeClr val="accent1">
                  <a:lumMod val="75000"/>
                </a:schemeClr>
              </a:buClr>
              <a:buSzPct val="100000"/>
            </a:pPr>
            <a:r>
              <a:rPr lang="en-US" sz="4000" b="1" dirty="0">
                <a:solidFill>
                  <a:schemeClr val="bg2">
                    <a:lumMod val="10000"/>
                  </a:schemeClr>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Setting yourself apart</a:t>
            </a:r>
          </a:p>
          <a:p>
            <a:pPr lvl="0">
              <a:lnSpc>
                <a:spcPct val="150000"/>
              </a:lnSpc>
              <a:buClr>
                <a:schemeClr val="accent1">
                  <a:lumMod val="75000"/>
                </a:schemeClr>
              </a:buClr>
              <a:buSzPct val="100000"/>
            </a:pPr>
            <a:r>
              <a:rPr lang="en-US" sz="4000" b="1" dirty="0">
                <a:solidFill>
                  <a:schemeClr val="bg2">
                    <a:lumMod val="10000"/>
                  </a:schemeClr>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Saving front office time </a:t>
            </a:r>
          </a:p>
          <a:p>
            <a:pPr lvl="0">
              <a:lnSpc>
                <a:spcPct val="150000"/>
              </a:lnSpc>
              <a:buClr>
                <a:schemeClr val="accent1">
                  <a:lumMod val="75000"/>
                </a:schemeClr>
              </a:buClr>
              <a:buSzPct val="100000"/>
            </a:pPr>
            <a:r>
              <a:rPr lang="en-US" sz="4000" b="1" dirty="0">
                <a:solidFill>
                  <a:schemeClr val="bg2">
                    <a:lumMod val="10000"/>
                  </a:schemeClr>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Decreasing work load</a:t>
            </a:r>
          </a:p>
          <a:p>
            <a:pPr lvl="0">
              <a:lnSpc>
                <a:spcPct val="150000"/>
              </a:lnSpc>
              <a:buClr>
                <a:schemeClr val="accent1">
                  <a:lumMod val="75000"/>
                </a:schemeClr>
              </a:buClr>
              <a:buSzPct val="100000"/>
            </a:pPr>
            <a:endParaRPr lang="en-US" sz="3600" b="1" dirty="0">
              <a:solidFill>
                <a:schemeClr val="tx1">
                  <a:lumMod val="95000"/>
                  <a:lumOff val="5000"/>
                </a:schemeClr>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110053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9743" y="-174170"/>
            <a:ext cx="12591344" cy="8665028"/>
          </a:xfrm>
          <a:prstGeom prst="rect">
            <a:avLst/>
          </a:prstGeom>
          <a:solidFill>
            <a:srgbClr val="FFFFFF">
              <a:alpha val="20000"/>
            </a:srgbClr>
          </a:solidFill>
          <a:ln w="25400" cap="flat">
            <a:solidFill>
              <a:srgbClr val="0365C0"/>
            </a:solid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8" tIns="35718" rIns="35718" bIns="35718" numCol="1" spcCol="38100" rtlCol="0" anchor="ctr">
            <a:spAutoFit/>
          </a:bodyPr>
          <a:lstStyle/>
          <a:p>
            <a:pPr rtl="0" latinLnBrk="1" hangingPunct="0"/>
            <a:endParaRPr lang="en-US" sz="1266">
              <a:solidFill>
                <a:srgbClr val="000000"/>
              </a:solidFill>
            </a:endParaRPr>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04"/>
            <a:ext cx="12192000" cy="8963963"/>
          </a:xfrm>
          <a:prstGeom prst="rect">
            <a:avLst/>
          </a:prstGeom>
        </p:spPr>
      </p:pic>
      <p:sp>
        <p:nvSpPr>
          <p:cNvPr id="8" name="Shape 83"/>
          <p:cNvSpPr>
            <a:spLocks noGrp="1"/>
          </p:cNvSpPr>
          <p:nvPr>
            <p:ph type="body" idx="1"/>
          </p:nvPr>
        </p:nvSpPr>
        <p:spPr>
          <a:xfrm>
            <a:off x="2608999" y="509635"/>
            <a:ext cx="6600318" cy="5630848"/>
          </a:xfrm>
          <a:prstGeom prst="rect">
            <a:avLst/>
          </a:prstGeom>
        </p:spPr>
        <p:txBody>
          <a:bodyPr>
            <a:normAutofit/>
          </a:bodyPr>
          <a:lstStyle/>
          <a:p>
            <a:pPr lvl="0">
              <a:lnSpc>
                <a:spcPct val="150000"/>
              </a:lnSpc>
              <a:buClr>
                <a:schemeClr val="accent1">
                  <a:lumMod val="75000"/>
                </a:schemeClr>
              </a:buClr>
              <a:buSzPct val="100000"/>
            </a:pPr>
            <a:r>
              <a:rPr lang="en-US" sz="4000" b="1" dirty="0">
                <a:solidFill>
                  <a:schemeClr val="tx1">
                    <a:lumMod val="95000"/>
                    <a:lumOff val="5000"/>
                  </a:schemeClr>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Digitally connect with clients</a:t>
            </a:r>
          </a:p>
          <a:p>
            <a:pPr lvl="0">
              <a:lnSpc>
                <a:spcPct val="150000"/>
              </a:lnSpc>
              <a:buClr>
                <a:schemeClr val="accent1">
                  <a:lumMod val="75000"/>
                </a:schemeClr>
              </a:buClr>
              <a:buSzPct val="100000"/>
            </a:pPr>
            <a:r>
              <a:rPr lang="en-US" sz="4000" b="1" dirty="0">
                <a:solidFill>
                  <a:schemeClr val="tx1">
                    <a:lumMod val="95000"/>
                    <a:lumOff val="5000"/>
                  </a:schemeClr>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Set Online appointments</a:t>
            </a:r>
          </a:p>
          <a:p>
            <a:pPr lvl="0">
              <a:lnSpc>
                <a:spcPct val="150000"/>
              </a:lnSpc>
              <a:buClr>
                <a:schemeClr val="accent1">
                  <a:lumMod val="75000"/>
                </a:schemeClr>
              </a:buClr>
              <a:buSzPct val="100000"/>
            </a:pPr>
            <a:r>
              <a:rPr lang="en-US" sz="4000" b="1" dirty="0">
                <a:solidFill>
                  <a:schemeClr val="tx1">
                    <a:lumMod val="95000"/>
                    <a:lumOff val="5000"/>
                  </a:schemeClr>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Online surveys</a:t>
            </a:r>
          </a:p>
          <a:p>
            <a:pPr lvl="0">
              <a:lnSpc>
                <a:spcPct val="150000"/>
              </a:lnSpc>
              <a:buClr>
                <a:schemeClr val="accent1">
                  <a:lumMod val="75000"/>
                </a:schemeClr>
              </a:buClr>
              <a:buSzPct val="100000"/>
            </a:pPr>
            <a:r>
              <a:rPr lang="en-US" sz="4000" b="1" dirty="0">
                <a:solidFill>
                  <a:schemeClr val="tx1">
                    <a:lumMod val="95000"/>
                    <a:lumOff val="5000"/>
                  </a:schemeClr>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Mobile reminders</a:t>
            </a:r>
          </a:p>
          <a:p>
            <a:pPr lvl="0">
              <a:lnSpc>
                <a:spcPct val="150000"/>
              </a:lnSpc>
              <a:buClr>
                <a:schemeClr val="accent1">
                  <a:lumMod val="75000"/>
                </a:schemeClr>
              </a:buClr>
              <a:buSzPct val="100000"/>
            </a:pPr>
            <a:endParaRPr lang="en-US" sz="3600" b="1" dirty="0">
              <a:solidFill>
                <a:schemeClr val="tx1">
                  <a:lumMod val="95000"/>
                  <a:lumOff val="5000"/>
                </a:schemeClr>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3183614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9" name="Shape 51"/>
          <p:cNvSpPr txBox="1">
            <a:spLocks/>
          </p:cNvSpPr>
          <p:nvPr/>
        </p:nvSpPr>
        <p:spPr>
          <a:xfrm>
            <a:off x="3224174" y="1589784"/>
            <a:ext cx="6170197"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lvl="0" algn="l"/>
            <a:r>
              <a:rPr lang="en-US" sz="2800" b="1" dirty="0">
                <a:solidFill>
                  <a:schemeClr val="tx1">
                    <a:lumMod val="75000"/>
                    <a:lumOff val="25000"/>
                  </a:schemeClr>
                </a:solidFill>
                <a:latin typeface="Arial Rounded MT Bold" panose="020F0704030504030204" pitchFamily="34" charset="0"/>
              </a:rPr>
              <a:t>    Accounting Software</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Online or desktop</a:t>
            </a:r>
          </a:p>
          <a:p>
            <a:pPr marL="342900" lvl="0" indent="-342900" algn="l">
              <a:buFont typeface="Arial" panose="020B0604020202020204" pitchFamily="34" charset="0"/>
              <a:buChar char="•"/>
            </a:pPr>
            <a:r>
              <a:rPr lang="en-US" sz="2400" dirty="0" err="1">
                <a:solidFill>
                  <a:schemeClr val="tx1">
                    <a:lumMod val="65000"/>
                    <a:lumOff val="35000"/>
                  </a:schemeClr>
                </a:solidFill>
                <a:latin typeface="Arial" panose="020B0604020202020204" pitchFamily="34" charset="0"/>
                <a:cs typeface="Arial" panose="020B0604020202020204" pitchFamily="34" charset="0"/>
              </a:rPr>
              <a:t>Qbo</a:t>
            </a:r>
            <a:r>
              <a:rPr lang="en-US" sz="2400" dirty="0">
                <a:solidFill>
                  <a:schemeClr val="tx1">
                    <a:lumMod val="65000"/>
                    <a:lumOff val="35000"/>
                  </a:schemeClr>
                </a:solidFill>
                <a:latin typeface="Arial" panose="020B0604020202020204" pitchFamily="34" charset="0"/>
                <a:cs typeface="Arial" panose="020B0604020202020204" pitchFamily="34" charset="0"/>
              </a:rPr>
              <a:t>, Zero OR OTHERS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Expense tracking apps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Time tracking apps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Financial and analysis Reporting</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CC statement downloading</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4" name="Discover"/>
          <p:cNvSpPr txBox="1"/>
          <p:nvPr/>
        </p:nvSpPr>
        <p:spPr>
          <a:xfrm>
            <a:off x="10355636" y="4987813"/>
            <a:ext cx="1808200" cy="461665"/>
          </a:xfrm>
          <a:prstGeom prst="rect">
            <a:avLst/>
          </a:prstGeom>
          <a:noFill/>
        </p:spPr>
        <p:txBody>
          <a:bodyPr wrap="square" rtlCol="0">
            <a:spAutoFit/>
          </a:bodyPr>
          <a:lstStyle/>
          <a:p>
            <a:r>
              <a:rPr lang="en-US" sz="2400" dirty="0">
                <a:solidFill>
                  <a:srgbClr val="8EC447"/>
                </a:solidFill>
                <a:latin typeface="Arial Rounded MT Bold" panose="020F0704030504030204" pitchFamily="34" charset="0"/>
                <a:ea typeface="PT Sans" panose="020B0503020203020204" pitchFamily="34" charset="0"/>
              </a:rPr>
              <a:t>DISCOVER</a:t>
            </a:r>
          </a:p>
        </p:txBody>
      </p:sp>
      <p:pic>
        <p:nvPicPr>
          <p:cNvPr id="13" name="Picture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98316" y="369628"/>
            <a:ext cx="1024648" cy="1024648"/>
          </a:xfrm>
          <a:prstGeom prst="rect">
            <a:avLst/>
          </a:prstGeom>
        </p:spPr>
      </p:pic>
      <p:sp>
        <p:nvSpPr>
          <p:cNvPr id="15" name="Shape 51"/>
          <p:cNvSpPr txBox="1">
            <a:spLocks/>
          </p:cNvSpPr>
          <p:nvPr/>
        </p:nvSpPr>
        <p:spPr>
          <a:xfrm>
            <a:off x="3126476" y="696600"/>
            <a:ext cx="5310155"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92D050"/>
                </a:solidFill>
                <a:latin typeface="Arial Rounded MT Bold" panose="020F0704030504030204" pitchFamily="34" charset="0"/>
              </a:rPr>
              <a:t>DISCOVER YOUR TOOLS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Tree>
    <p:extLst>
      <p:ext uri="{BB962C8B-B14F-4D97-AF65-F5344CB8AC3E}">
        <p14:creationId xmlns:p14="http://schemas.microsoft.com/office/powerpoint/2010/main" val="287108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 calcmode="lin" valueType="num">
                                      <p:cBhvr additive="base">
                                        <p:cTn id="25" dur="500" fill="hold"/>
                                        <p:tgtEl>
                                          <p:spTgt spid="9">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anim calcmode="lin" valueType="num">
                                      <p:cBhvr additive="base">
                                        <p:cTn id="31" dur="500" fill="hold"/>
                                        <p:tgtEl>
                                          <p:spTgt spid="9">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 calcmode="lin" valueType="num">
                                      <p:cBhvr additive="base">
                                        <p:cTn id="37" dur="500" fill="hold"/>
                                        <p:tgtEl>
                                          <p:spTgt spid="9">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9" name="Shape 51"/>
          <p:cNvSpPr txBox="1">
            <a:spLocks/>
          </p:cNvSpPr>
          <p:nvPr/>
        </p:nvSpPr>
        <p:spPr>
          <a:xfrm>
            <a:off x="3213280" y="1589784"/>
            <a:ext cx="6888656"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2800" b="1" dirty="0">
                <a:latin typeface="Arial Rounded MT Bold" panose="020F0704030504030204" pitchFamily="34" charset="0"/>
              </a:rPr>
              <a:t>   Office Administration Tools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Email and Calendar programs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Document processing software</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Data integrations</a:t>
            </a:r>
          </a:p>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Integrated Workflow</a:t>
            </a:r>
          </a:p>
          <a:p>
            <a:pPr marL="34290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Practice Management Software</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
        <p:nvSpPr>
          <p:cNvPr id="14" name="Discover"/>
          <p:cNvSpPr txBox="1"/>
          <p:nvPr/>
        </p:nvSpPr>
        <p:spPr>
          <a:xfrm>
            <a:off x="10355636" y="4987813"/>
            <a:ext cx="1808200" cy="461665"/>
          </a:xfrm>
          <a:prstGeom prst="rect">
            <a:avLst/>
          </a:prstGeom>
          <a:noFill/>
        </p:spPr>
        <p:txBody>
          <a:bodyPr wrap="square" rtlCol="0">
            <a:spAutoFit/>
          </a:bodyPr>
          <a:lstStyle/>
          <a:p>
            <a:r>
              <a:rPr lang="en-US" sz="2400" dirty="0">
                <a:solidFill>
                  <a:srgbClr val="8EC447"/>
                </a:solidFill>
                <a:latin typeface="Arial Rounded MT Bold" panose="020F0704030504030204" pitchFamily="34" charset="0"/>
                <a:ea typeface="PT Sans" panose="020B0503020203020204" pitchFamily="34" charset="0"/>
              </a:rPr>
              <a:t>DISCOVER</a:t>
            </a:r>
          </a:p>
        </p:txBody>
      </p:sp>
      <p:pic>
        <p:nvPicPr>
          <p:cNvPr id="13" name="Picture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98316" y="369628"/>
            <a:ext cx="1024648" cy="1024648"/>
          </a:xfrm>
          <a:prstGeom prst="rect">
            <a:avLst/>
          </a:prstGeom>
        </p:spPr>
      </p:pic>
      <p:sp>
        <p:nvSpPr>
          <p:cNvPr id="15" name="Shape 51"/>
          <p:cNvSpPr txBox="1">
            <a:spLocks/>
          </p:cNvSpPr>
          <p:nvPr/>
        </p:nvSpPr>
        <p:spPr>
          <a:xfrm>
            <a:off x="3126476" y="696600"/>
            <a:ext cx="5310155"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92D050"/>
                </a:solidFill>
                <a:latin typeface="Arial Rounded MT Bold" panose="020F0704030504030204" pitchFamily="34" charset="0"/>
              </a:rPr>
              <a:t>DISCOVER YOUR TOOLS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Tree>
    <p:extLst>
      <p:ext uri="{BB962C8B-B14F-4D97-AF65-F5344CB8AC3E}">
        <p14:creationId xmlns:p14="http://schemas.microsoft.com/office/powerpoint/2010/main" val="48216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178578"/>
            <a:ext cx="12192000" cy="10372054"/>
          </a:xfrm>
          <a:prstGeom prst="rect">
            <a:avLst/>
          </a:prstGeom>
        </p:spPr>
      </p:pic>
      <p:pic>
        <p:nvPicPr>
          <p:cNvPr id="5" name="all-white.png"/>
          <p:cNvPicPr/>
          <p:nvPr/>
        </p:nvPicPr>
        <p:blipFill>
          <a:blip r:embed="rId3" cstate="email">
            <a:extLst>
              <a:ext uri="{28A0092B-C50C-407E-A947-70E740481C1C}">
                <a14:useLocalDpi xmlns:a14="http://schemas.microsoft.com/office/drawing/2010/main"/>
              </a:ext>
            </a:extLst>
          </a:blip>
          <a:stretch>
            <a:fillRect/>
          </a:stretch>
        </p:blipFill>
        <p:spPr>
          <a:xfrm>
            <a:off x="3127595" y="600579"/>
            <a:ext cx="5935858" cy="5935858"/>
          </a:xfrm>
          <a:prstGeom prst="rect">
            <a:avLst/>
          </a:prstGeom>
          <a:ln w="12700">
            <a:miter lim="400000"/>
          </a:ln>
        </p:spPr>
      </p:pic>
      <p:pic>
        <p:nvPicPr>
          <p:cNvPr id="6" name="1.png"/>
          <p:cNvPicPr/>
          <p:nvPr/>
        </p:nvPicPr>
        <p:blipFill>
          <a:blip r:embed="rId4" cstate="email">
            <a:extLst>
              <a:ext uri="{28A0092B-C50C-407E-A947-70E740481C1C}">
                <a14:useLocalDpi xmlns:a14="http://schemas.microsoft.com/office/drawing/2010/main"/>
              </a:ext>
            </a:extLst>
          </a:blip>
          <a:stretch>
            <a:fillRect/>
          </a:stretch>
        </p:blipFill>
        <p:spPr>
          <a:xfrm>
            <a:off x="3187650" y="2145388"/>
            <a:ext cx="1932280" cy="1399409"/>
          </a:xfrm>
          <a:prstGeom prst="rect">
            <a:avLst/>
          </a:prstGeom>
          <a:ln w="12700">
            <a:miter lim="400000"/>
          </a:ln>
        </p:spPr>
      </p:pic>
      <p:pic>
        <p:nvPicPr>
          <p:cNvPr id="7" name="2.png"/>
          <p:cNvPicPr/>
          <p:nvPr/>
        </p:nvPicPr>
        <p:blipFill>
          <a:blip r:embed="rId5" cstate="email">
            <a:extLst>
              <a:ext uri="{28A0092B-C50C-407E-A947-70E740481C1C}">
                <a14:useLocalDpi xmlns:a14="http://schemas.microsoft.com/office/drawing/2010/main"/>
              </a:ext>
            </a:extLst>
          </a:blip>
          <a:srcRect/>
          <a:stretch>
            <a:fillRect/>
          </a:stretch>
        </p:blipFill>
        <p:spPr>
          <a:xfrm>
            <a:off x="3604961" y="1080936"/>
            <a:ext cx="1902400" cy="1902399"/>
          </a:xfrm>
          <a:prstGeom prst="rect">
            <a:avLst/>
          </a:prstGeom>
          <a:ln w="12700">
            <a:miter lim="400000"/>
          </a:ln>
        </p:spPr>
      </p:pic>
      <p:pic>
        <p:nvPicPr>
          <p:cNvPr id="10" name="3.png"/>
          <p:cNvPicPr/>
          <p:nvPr/>
        </p:nvPicPr>
        <p:blipFill>
          <a:blip r:embed="rId6" cstate="email">
            <a:extLst>
              <a:ext uri="{28A0092B-C50C-407E-A947-70E740481C1C}">
                <a14:useLocalDpi xmlns:a14="http://schemas.microsoft.com/office/drawing/2010/main"/>
              </a:ext>
            </a:extLst>
          </a:blip>
          <a:srcRect/>
          <a:stretch>
            <a:fillRect/>
          </a:stretch>
        </p:blipFill>
        <p:spPr>
          <a:xfrm>
            <a:off x="4678780" y="664200"/>
            <a:ext cx="1523912" cy="1932280"/>
          </a:xfrm>
          <a:prstGeom prst="rect">
            <a:avLst/>
          </a:prstGeom>
          <a:ln w="12700">
            <a:miter lim="400000"/>
          </a:ln>
        </p:spPr>
      </p:pic>
      <p:pic>
        <p:nvPicPr>
          <p:cNvPr id="11" name="4.png"/>
          <p:cNvPicPr/>
          <p:nvPr/>
        </p:nvPicPr>
        <p:blipFill>
          <a:blip r:embed="rId7" cstate="email">
            <a:extLst>
              <a:ext uri="{28A0092B-C50C-407E-A947-70E740481C1C}">
                <a14:useLocalDpi xmlns:a14="http://schemas.microsoft.com/office/drawing/2010/main"/>
              </a:ext>
            </a:extLst>
          </a:blip>
          <a:srcRect/>
          <a:stretch>
            <a:fillRect/>
          </a:stretch>
        </p:blipFill>
        <p:spPr>
          <a:xfrm>
            <a:off x="6120120" y="664200"/>
            <a:ext cx="1399409" cy="1932280"/>
          </a:xfrm>
          <a:prstGeom prst="rect">
            <a:avLst/>
          </a:prstGeom>
          <a:ln w="12700">
            <a:miter lim="400000"/>
          </a:ln>
        </p:spPr>
      </p:pic>
      <p:pic>
        <p:nvPicPr>
          <p:cNvPr id="12" name="5.png"/>
          <p:cNvPicPr/>
          <p:nvPr/>
        </p:nvPicPr>
        <p:blipFill>
          <a:blip r:embed="rId8" cstate="email">
            <a:extLst>
              <a:ext uri="{28A0092B-C50C-407E-A947-70E740481C1C}">
                <a14:useLocalDpi xmlns:a14="http://schemas.microsoft.com/office/drawing/2010/main"/>
              </a:ext>
            </a:extLst>
          </a:blip>
          <a:srcRect/>
          <a:stretch>
            <a:fillRect/>
          </a:stretch>
        </p:blipFill>
        <p:spPr>
          <a:xfrm>
            <a:off x="6681925" y="1076577"/>
            <a:ext cx="1902399" cy="1902399"/>
          </a:xfrm>
          <a:prstGeom prst="rect">
            <a:avLst/>
          </a:prstGeom>
          <a:ln w="12700">
            <a:miter lim="400000"/>
          </a:ln>
        </p:spPr>
      </p:pic>
      <p:pic>
        <p:nvPicPr>
          <p:cNvPr id="13" name="6.png"/>
          <p:cNvPicPr/>
          <p:nvPr/>
        </p:nvPicPr>
        <p:blipFill>
          <a:blip r:embed="rId9" cstate="email">
            <a:extLst>
              <a:ext uri="{28A0092B-C50C-407E-A947-70E740481C1C}">
                <a14:useLocalDpi xmlns:a14="http://schemas.microsoft.com/office/drawing/2010/main"/>
              </a:ext>
            </a:extLst>
          </a:blip>
          <a:stretch>
            <a:fillRect/>
          </a:stretch>
        </p:blipFill>
        <p:spPr>
          <a:xfrm>
            <a:off x="7071014" y="2153686"/>
            <a:ext cx="1932280" cy="1523912"/>
          </a:xfrm>
          <a:prstGeom prst="rect">
            <a:avLst/>
          </a:prstGeom>
          <a:ln w="12700">
            <a:miter lim="400000"/>
          </a:ln>
        </p:spPr>
      </p:pic>
      <p:pic>
        <p:nvPicPr>
          <p:cNvPr id="14" name="7.png"/>
          <p:cNvPicPr/>
          <p:nvPr/>
        </p:nvPicPr>
        <p:blipFill>
          <a:blip r:embed="rId10" cstate="email">
            <a:extLst>
              <a:ext uri="{28A0092B-C50C-407E-A947-70E740481C1C}">
                <a14:useLocalDpi xmlns:a14="http://schemas.microsoft.com/office/drawing/2010/main"/>
              </a:ext>
            </a:extLst>
          </a:blip>
          <a:stretch>
            <a:fillRect/>
          </a:stretch>
        </p:blipFill>
        <p:spPr>
          <a:xfrm>
            <a:off x="7071014" y="3590322"/>
            <a:ext cx="1932280" cy="1399409"/>
          </a:xfrm>
          <a:prstGeom prst="rect">
            <a:avLst/>
          </a:prstGeom>
          <a:ln w="12700">
            <a:miter lim="400000"/>
          </a:ln>
        </p:spPr>
      </p:pic>
      <p:pic>
        <p:nvPicPr>
          <p:cNvPr id="15" name="8.png"/>
          <p:cNvPicPr/>
          <p:nvPr/>
        </p:nvPicPr>
        <p:blipFill>
          <a:blip r:embed="rId11" cstate="email">
            <a:extLst>
              <a:ext uri="{28A0092B-C50C-407E-A947-70E740481C1C}">
                <a14:useLocalDpi xmlns:a14="http://schemas.microsoft.com/office/drawing/2010/main"/>
              </a:ext>
            </a:extLst>
          </a:blip>
          <a:srcRect/>
          <a:stretch>
            <a:fillRect/>
          </a:stretch>
        </p:blipFill>
        <p:spPr>
          <a:xfrm>
            <a:off x="6682517" y="4158074"/>
            <a:ext cx="1902399" cy="1902399"/>
          </a:xfrm>
          <a:prstGeom prst="rect">
            <a:avLst/>
          </a:prstGeom>
          <a:ln w="12700">
            <a:miter lim="400000"/>
          </a:ln>
        </p:spPr>
      </p:pic>
      <p:pic>
        <p:nvPicPr>
          <p:cNvPr id="16" name="9.png"/>
          <p:cNvPicPr/>
          <p:nvPr/>
        </p:nvPicPr>
        <p:blipFill>
          <a:blip r:embed="rId12" cstate="email">
            <a:extLst>
              <a:ext uri="{28A0092B-C50C-407E-A947-70E740481C1C}">
                <a14:useLocalDpi xmlns:a14="http://schemas.microsoft.com/office/drawing/2010/main"/>
              </a:ext>
            </a:extLst>
          </a:blip>
          <a:srcRect/>
          <a:stretch>
            <a:fillRect/>
          </a:stretch>
        </p:blipFill>
        <p:spPr>
          <a:xfrm>
            <a:off x="5989212" y="4547200"/>
            <a:ext cx="1523912" cy="1932280"/>
          </a:xfrm>
          <a:prstGeom prst="rect">
            <a:avLst/>
          </a:prstGeom>
          <a:ln w="12700">
            <a:miter lim="400000"/>
          </a:ln>
        </p:spPr>
      </p:pic>
      <p:pic>
        <p:nvPicPr>
          <p:cNvPr id="17" name="10.png"/>
          <p:cNvPicPr/>
          <p:nvPr/>
        </p:nvPicPr>
        <p:blipFill>
          <a:blip r:embed="rId13" cstate="email">
            <a:extLst>
              <a:ext uri="{28A0092B-C50C-407E-A947-70E740481C1C}">
                <a14:useLocalDpi xmlns:a14="http://schemas.microsoft.com/office/drawing/2010/main"/>
              </a:ext>
            </a:extLst>
          </a:blip>
          <a:srcRect/>
          <a:stretch>
            <a:fillRect/>
          </a:stretch>
        </p:blipFill>
        <p:spPr>
          <a:xfrm>
            <a:off x="4670410" y="4547200"/>
            <a:ext cx="1399409" cy="1932280"/>
          </a:xfrm>
          <a:prstGeom prst="rect">
            <a:avLst/>
          </a:prstGeom>
          <a:ln w="12700">
            <a:miter lim="400000"/>
          </a:ln>
        </p:spPr>
      </p:pic>
      <p:pic>
        <p:nvPicPr>
          <p:cNvPr id="18" name="11.png"/>
          <p:cNvPicPr/>
          <p:nvPr/>
        </p:nvPicPr>
        <p:blipFill>
          <a:blip r:embed="rId14" cstate="email">
            <a:extLst>
              <a:ext uri="{28A0092B-C50C-407E-A947-70E740481C1C}">
                <a14:useLocalDpi xmlns:a14="http://schemas.microsoft.com/office/drawing/2010/main"/>
              </a:ext>
            </a:extLst>
          </a:blip>
          <a:srcRect/>
          <a:stretch>
            <a:fillRect/>
          </a:stretch>
        </p:blipFill>
        <p:spPr>
          <a:xfrm>
            <a:off x="3609426" y="4153556"/>
            <a:ext cx="1902400" cy="1902399"/>
          </a:xfrm>
          <a:prstGeom prst="rect">
            <a:avLst/>
          </a:prstGeom>
          <a:ln w="12700">
            <a:miter lim="400000"/>
          </a:ln>
        </p:spPr>
      </p:pic>
      <p:pic>
        <p:nvPicPr>
          <p:cNvPr id="19" name="12.png"/>
          <p:cNvPicPr/>
          <p:nvPr/>
        </p:nvPicPr>
        <p:blipFill>
          <a:blip r:embed="rId15" cstate="email">
            <a:extLst>
              <a:ext uri="{28A0092B-C50C-407E-A947-70E740481C1C}">
                <a14:useLocalDpi xmlns:a14="http://schemas.microsoft.com/office/drawing/2010/main"/>
              </a:ext>
            </a:extLst>
          </a:blip>
          <a:stretch>
            <a:fillRect/>
          </a:stretch>
        </p:blipFill>
        <p:spPr>
          <a:xfrm>
            <a:off x="3187650" y="3459221"/>
            <a:ext cx="1932280" cy="1523912"/>
          </a:xfrm>
          <a:prstGeom prst="rect">
            <a:avLst/>
          </a:prstGeom>
          <a:ln w="12700">
            <a:miter lim="400000"/>
          </a:ln>
        </p:spPr>
      </p:pic>
      <p:sp>
        <p:nvSpPr>
          <p:cNvPr id="20" name="Rectangle 19"/>
          <p:cNvSpPr/>
          <p:nvPr/>
        </p:nvSpPr>
        <p:spPr>
          <a:xfrm>
            <a:off x="3127594" y="16738"/>
            <a:ext cx="5935859" cy="611706"/>
          </a:xfrm>
          <a:prstGeom prst="rect">
            <a:avLst/>
          </a:prstGeom>
        </p:spPr>
        <p:txBody>
          <a:bodyPr wrap="square">
            <a:spAutoFit/>
          </a:bodyPr>
          <a:lstStyle/>
          <a:p>
            <a:pPr lvl="0" algn="ctr">
              <a:buFont typeface="Arial"/>
              <a:defRPr sz="1800">
                <a:solidFill>
                  <a:srgbClr val="000000"/>
                </a:solidFill>
              </a:defRPr>
            </a:pPr>
            <a:r>
              <a:rPr lang="en-US" sz="3375" b="1" dirty="0">
                <a:solidFill>
                  <a:srgbClr val="FFFFFE"/>
                </a:solidFill>
              </a:rPr>
              <a:t>Practice Management </a:t>
            </a:r>
            <a:r>
              <a:rPr lang="en-US" sz="3375" b="1" dirty="0" err="1">
                <a:solidFill>
                  <a:srgbClr val="FFFFFE"/>
                </a:solidFill>
              </a:rPr>
              <a:t>LifeCycle</a:t>
            </a:r>
            <a:r>
              <a:rPr lang="en-US" sz="2250" b="1" dirty="0">
                <a:solidFill>
                  <a:srgbClr val="FFFFFE"/>
                </a:solidFill>
              </a:rPr>
              <a:t>™</a:t>
            </a:r>
          </a:p>
        </p:txBody>
      </p:sp>
      <p:pic>
        <p:nvPicPr>
          <p:cNvPr id="22" name="Picture 21"/>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9685625" y="6010877"/>
            <a:ext cx="1931943" cy="510062"/>
          </a:xfrm>
          <a:prstGeom prst="rect">
            <a:avLst/>
          </a:prstGeom>
        </p:spPr>
      </p:pic>
    </p:spTree>
    <p:extLst>
      <p:ext uri="{BB962C8B-B14F-4D97-AF65-F5344CB8AC3E}">
        <p14:creationId xmlns:p14="http://schemas.microsoft.com/office/powerpoint/2010/main" val="140189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178578"/>
            <a:ext cx="12192000" cy="10372054"/>
          </a:xfrm>
          <a:prstGeom prst="rect">
            <a:avLst/>
          </a:prstGeom>
        </p:spPr>
      </p:pic>
      <p:sp>
        <p:nvSpPr>
          <p:cNvPr id="7" name="Shape 82"/>
          <p:cNvSpPr txBox="1">
            <a:spLocks/>
          </p:cNvSpPr>
          <p:nvPr/>
        </p:nvSpPr>
        <p:spPr>
          <a:xfrm>
            <a:off x="2024187" y="2660529"/>
            <a:ext cx="7339979" cy="1029240"/>
          </a:xfrm>
          <a:prstGeom prst="rect">
            <a:avLst/>
          </a:prstGeom>
          <a:ln w="12700">
            <a:noFill/>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8000"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Ultimate</a:t>
            </a:r>
            <a:endParaRPr lang="en-US" sz="80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8" name="Shape 82"/>
          <p:cNvSpPr txBox="1">
            <a:spLocks/>
          </p:cNvSpPr>
          <p:nvPr/>
        </p:nvSpPr>
        <p:spPr>
          <a:xfrm>
            <a:off x="2205326" y="3461624"/>
            <a:ext cx="6268449" cy="1029240"/>
          </a:xfrm>
          <a:prstGeom prst="rect">
            <a:avLst/>
          </a:prstGeom>
          <a:ln w="12700">
            <a:noFill/>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8000"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a:t>
            </a:r>
            <a:endParaRPr lang="en-US" sz="80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10" name="Shape 82"/>
          <p:cNvSpPr txBox="1">
            <a:spLocks/>
          </p:cNvSpPr>
          <p:nvPr/>
        </p:nvSpPr>
        <p:spPr>
          <a:xfrm>
            <a:off x="8291034" y="3486234"/>
            <a:ext cx="669706" cy="1029240"/>
          </a:xfrm>
          <a:prstGeom prst="rect">
            <a:avLst/>
          </a:prstGeom>
          <a:ln w="12700">
            <a:noFill/>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8000" spc="-21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t>
            </a:r>
            <a:endParaRPr lang="en-US" sz="80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12" name="Shape 82"/>
          <p:cNvSpPr txBox="1">
            <a:spLocks/>
          </p:cNvSpPr>
          <p:nvPr/>
        </p:nvSpPr>
        <p:spPr>
          <a:xfrm>
            <a:off x="8735039" y="3478163"/>
            <a:ext cx="1312624" cy="1029240"/>
          </a:xfrm>
          <a:prstGeom prst="rect">
            <a:avLst/>
          </a:prstGeom>
          <a:ln w="12700">
            <a:noFill/>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8000" spc="-21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ool</a:t>
            </a:r>
            <a:r>
              <a:rPr lang="en-US" sz="8000" dirty="0">
                <a:solidFill>
                  <a:schemeClr val="accent4">
                    <a:lumMod val="60000"/>
                    <a:lumOff val="40000"/>
                  </a:schemeClr>
                </a:solidFill>
              </a:rPr>
              <a:t> </a:t>
            </a:r>
          </a:p>
        </p:txBody>
      </p:sp>
    </p:spTree>
    <p:extLst>
      <p:ext uri="{BB962C8B-B14F-4D97-AF65-F5344CB8AC3E}">
        <p14:creationId xmlns:p14="http://schemas.microsoft.com/office/powerpoint/2010/main" val="991849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178578"/>
            <a:ext cx="12192000" cy="10372054"/>
          </a:xfrm>
          <a:prstGeom prst="rect">
            <a:avLst/>
          </a:prstGeom>
        </p:spPr>
      </p:pic>
      <p:sp>
        <p:nvSpPr>
          <p:cNvPr id="7" name="Shape 82"/>
          <p:cNvSpPr txBox="1">
            <a:spLocks/>
          </p:cNvSpPr>
          <p:nvPr/>
        </p:nvSpPr>
        <p:spPr>
          <a:xfrm>
            <a:off x="1736040" y="838966"/>
            <a:ext cx="8518297" cy="5638034"/>
          </a:xfrm>
          <a:prstGeom prst="rect">
            <a:avLst/>
          </a:prstGeom>
          <a:ln w="12700">
            <a:noFill/>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lvl="0" algn="ctr">
              <a:lnSpc>
                <a:spcPts val="62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Cuts down on 50% of meetings</a:t>
            </a:r>
          </a:p>
          <a:p>
            <a:pPr algn="ctr">
              <a:lnSpc>
                <a:spcPts val="62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Delegation tool</a:t>
            </a:r>
          </a:p>
          <a:p>
            <a:pPr algn="ctr">
              <a:lnSpc>
                <a:spcPts val="62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Accountability tool</a:t>
            </a:r>
          </a:p>
          <a:p>
            <a:pPr algn="ctr">
              <a:lnSpc>
                <a:spcPts val="62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Reporting tool</a:t>
            </a:r>
          </a:p>
          <a:p>
            <a:pPr lvl="0" algn="ctr">
              <a:lnSpc>
                <a:spcPts val="62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Center piece to the firm</a:t>
            </a:r>
          </a:p>
          <a:p>
            <a:pPr lvl="0" algn="ctr">
              <a:lnSpc>
                <a:spcPts val="62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Never miss a due date</a:t>
            </a:r>
          </a:p>
        </p:txBody>
      </p:sp>
    </p:spTree>
    <p:extLst>
      <p:ext uri="{BB962C8B-B14F-4D97-AF65-F5344CB8AC3E}">
        <p14:creationId xmlns:p14="http://schemas.microsoft.com/office/powerpoint/2010/main" val="1448042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1000"/>
                                        <p:tgtEl>
                                          <p:spTgt spid="7">
                                            <p:txEl>
                                              <p:pRg st="5" end="5"/>
                                            </p:txEl>
                                          </p:spTgt>
                                        </p:tgtEl>
                                      </p:cBhvr>
                                    </p:animEffect>
                                    <p:anim calcmode="lin" valueType="num">
                                      <p:cBhvr>
                                        <p:cTn id="4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178578"/>
            <a:ext cx="12192000" cy="10372054"/>
          </a:xfrm>
          <a:prstGeom prst="rect">
            <a:avLst/>
          </a:prstGeom>
        </p:spPr>
      </p:pic>
      <p:sp>
        <p:nvSpPr>
          <p:cNvPr id="7" name="Shape 82"/>
          <p:cNvSpPr txBox="1">
            <a:spLocks/>
          </p:cNvSpPr>
          <p:nvPr/>
        </p:nvSpPr>
        <p:spPr>
          <a:xfrm>
            <a:off x="2024187" y="2627880"/>
            <a:ext cx="7339979" cy="1029240"/>
          </a:xfrm>
          <a:prstGeom prst="rect">
            <a:avLst/>
          </a:prstGeom>
          <a:ln w="12700">
            <a:noFill/>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8000"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Ultimate</a:t>
            </a:r>
            <a:endParaRPr lang="en-US" sz="80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8" name="Shape 82"/>
          <p:cNvSpPr txBox="1">
            <a:spLocks/>
          </p:cNvSpPr>
          <p:nvPr/>
        </p:nvSpPr>
        <p:spPr>
          <a:xfrm>
            <a:off x="2205326" y="3428975"/>
            <a:ext cx="2926297" cy="1029240"/>
          </a:xfrm>
          <a:prstGeom prst="rect">
            <a:avLst/>
          </a:prstGeom>
          <a:ln w="12700">
            <a:noFill/>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8000"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Team</a:t>
            </a:r>
            <a:r>
              <a:rPr lang="en-US" sz="8000" dirty="0">
                <a:solidFill>
                  <a:schemeClr val="accent4">
                    <a:lumMod val="60000"/>
                    <a:lumOff val="40000"/>
                  </a:schemeClr>
                </a:solidFill>
                <a:effectLst>
                  <a:outerShdw blurRad="38100" dist="38100" dir="2700000" algn="tl">
                    <a:srgbClr val="000000">
                      <a:alpha val="43137"/>
                    </a:srgbClr>
                  </a:outerShdw>
                </a:effectLst>
              </a:rPr>
              <a:t> </a:t>
            </a:r>
            <a:endParaRPr lang="en-US" sz="8000" dirty="0">
              <a:solidFill>
                <a:schemeClr val="accent4">
                  <a:lumMod val="60000"/>
                  <a:lumOff val="40000"/>
                </a:schemeClr>
              </a:solidFill>
            </a:endParaRPr>
          </a:p>
        </p:txBody>
      </p:sp>
      <p:sp>
        <p:nvSpPr>
          <p:cNvPr id="10" name="Shape 82"/>
          <p:cNvSpPr txBox="1">
            <a:spLocks/>
          </p:cNvSpPr>
          <p:nvPr/>
        </p:nvSpPr>
        <p:spPr>
          <a:xfrm>
            <a:off x="4843331" y="3433175"/>
            <a:ext cx="669706" cy="1029240"/>
          </a:xfrm>
          <a:prstGeom prst="rect">
            <a:avLst/>
          </a:prstGeom>
          <a:ln w="12700">
            <a:noFill/>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8000" spc="-21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t>
            </a:r>
            <a:endParaRPr lang="en-US" sz="80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12" name="Shape 82"/>
          <p:cNvSpPr txBox="1">
            <a:spLocks/>
          </p:cNvSpPr>
          <p:nvPr/>
        </p:nvSpPr>
        <p:spPr>
          <a:xfrm>
            <a:off x="5265564" y="3441280"/>
            <a:ext cx="1312624" cy="1029240"/>
          </a:xfrm>
          <a:prstGeom prst="rect">
            <a:avLst/>
          </a:prstGeom>
          <a:ln w="12700">
            <a:noFill/>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r>
              <a:rPr lang="en-US" sz="8000" spc="-21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ool</a:t>
            </a:r>
            <a:r>
              <a:rPr lang="en-US" sz="8000" dirty="0">
                <a:solidFill>
                  <a:schemeClr val="accent4">
                    <a:lumMod val="60000"/>
                    <a:lumOff val="40000"/>
                  </a:schemeClr>
                </a:solidFill>
              </a:rPr>
              <a:t> </a:t>
            </a:r>
          </a:p>
        </p:txBody>
      </p:sp>
    </p:spTree>
    <p:extLst>
      <p:ext uri="{BB962C8B-B14F-4D97-AF65-F5344CB8AC3E}">
        <p14:creationId xmlns:p14="http://schemas.microsoft.com/office/powerpoint/2010/main" val="3755485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178578"/>
            <a:ext cx="12192000" cy="10372054"/>
          </a:xfrm>
          <a:prstGeom prst="rect">
            <a:avLst/>
          </a:prstGeom>
        </p:spPr>
      </p:pic>
      <p:sp>
        <p:nvSpPr>
          <p:cNvPr id="7" name="Shape 82"/>
          <p:cNvSpPr txBox="1">
            <a:spLocks/>
          </p:cNvSpPr>
          <p:nvPr/>
        </p:nvSpPr>
        <p:spPr>
          <a:xfrm>
            <a:off x="1658516" y="925286"/>
            <a:ext cx="8874970" cy="6487885"/>
          </a:xfrm>
          <a:prstGeom prst="rect">
            <a:avLst/>
          </a:prstGeom>
          <a:ln w="12700">
            <a:noFill/>
            <a:miter lim="400000"/>
          </a:ln>
          <a:extLst>
            <a:ext uri="{C572A759-6A51-4108-AA02-DFA0A04FC94B}">
              <ma14:wrappingTextBoxFlag xmlns:ma14="http://schemas.microsoft.com/office/mac/drawingml/2011/main" xmlns="" val="1"/>
            </a:ext>
          </a:extLst>
        </p:spPr>
        <p:txBody>
          <a:bodyPr lIns="0" tIns="0" rIns="0" bIns="0">
            <a:noAutofit/>
          </a:bodyPr>
          <a:lstStyle>
            <a:lvl1pPr defTabSz="584200">
              <a:defRPr sz="32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lvl="0" algn="ctr">
              <a:lnSpc>
                <a:spcPts val="58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Quicker access to information</a:t>
            </a:r>
          </a:p>
          <a:p>
            <a:pPr algn="ctr">
              <a:lnSpc>
                <a:spcPts val="58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Reduces interruptions by 60%</a:t>
            </a:r>
          </a:p>
          <a:p>
            <a:pPr lvl="0" algn="ctr">
              <a:lnSpc>
                <a:spcPts val="58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Better tracking</a:t>
            </a:r>
          </a:p>
          <a:p>
            <a:pPr lvl="0" algn="ctr">
              <a:lnSpc>
                <a:spcPts val="58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Creates error free services</a:t>
            </a:r>
          </a:p>
          <a:p>
            <a:pPr lvl="0" algn="ctr">
              <a:lnSpc>
                <a:spcPts val="58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Total time savings</a:t>
            </a:r>
          </a:p>
          <a:p>
            <a:pPr lvl="0" algn="ctr">
              <a:lnSpc>
                <a:spcPts val="5800"/>
              </a:lnSpc>
              <a:buClr>
                <a:schemeClr val="tx1">
                  <a:lumMod val="50000"/>
                  <a:lumOff val="50000"/>
                </a:schemeClr>
              </a:buClr>
              <a:buSzPct val="100000"/>
            </a:pPr>
            <a:r>
              <a:rPr lang="en-US" sz="4400" b="1"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Productivity increases</a:t>
            </a:r>
          </a:p>
        </p:txBody>
      </p:sp>
    </p:spTree>
    <p:extLst>
      <p:ext uri="{BB962C8B-B14F-4D97-AF65-F5344CB8AC3E}">
        <p14:creationId xmlns:p14="http://schemas.microsoft.com/office/powerpoint/2010/main" val="93119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3417367" y="705720"/>
            <a:ext cx="5199597" cy="5236780"/>
            <a:chOff x="3518338" y="1292771"/>
            <a:chExt cx="5291959" cy="5291959"/>
          </a:xfrm>
        </p:grpSpPr>
        <p:pic>
          <p:nvPicPr>
            <p:cNvPr id="11"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9"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7"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5"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pic>
        <p:nvPicPr>
          <p:cNvPr id="22" name="Picture 2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52734" y="761660"/>
            <a:ext cx="317277" cy="1106893"/>
          </a:xfrm>
          <a:prstGeom prst="rect">
            <a:avLst/>
          </a:prstGeom>
        </p:spPr>
      </p:pic>
      <p:pic>
        <p:nvPicPr>
          <p:cNvPr id="23" name="Picture 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29678" y="709613"/>
            <a:ext cx="720805" cy="1133370"/>
          </a:xfrm>
          <a:prstGeom prst="rect">
            <a:avLst/>
          </a:prstGeom>
        </p:spPr>
      </p:pic>
      <p:pic>
        <p:nvPicPr>
          <p:cNvPr id="25" name="Picture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820692" y="4796343"/>
            <a:ext cx="725098" cy="1135351"/>
          </a:xfrm>
          <a:prstGeom prst="rect">
            <a:avLst/>
          </a:prstGeom>
        </p:spPr>
      </p:pic>
      <p:pic>
        <p:nvPicPr>
          <p:cNvPr id="27" name="Picture 26"/>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774155" y="4796343"/>
            <a:ext cx="721193" cy="1118682"/>
          </a:xfrm>
          <a:prstGeom prst="rect">
            <a:avLst/>
          </a:prstGeom>
        </p:spPr>
      </p:pic>
      <p:sp>
        <p:nvSpPr>
          <p:cNvPr id="29" name="Perfect"/>
          <p:cNvSpPr txBox="1"/>
          <p:nvPr/>
        </p:nvSpPr>
        <p:spPr>
          <a:xfrm>
            <a:off x="9610227" y="4668245"/>
            <a:ext cx="1627369" cy="461665"/>
          </a:xfrm>
          <a:prstGeom prst="rect">
            <a:avLst/>
          </a:prstGeom>
          <a:noFill/>
        </p:spPr>
        <p:txBody>
          <a:bodyPr wrap="none" rtlCol="0">
            <a:spAutoFit/>
          </a:bodyPr>
          <a:lstStyle/>
          <a:p>
            <a:r>
              <a:rPr lang="en-US" sz="2400" dirty="0">
                <a:solidFill>
                  <a:srgbClr val="929497"/>
                </a:solidFill>
                <a:latin typeface="Arial Rounded MT Bold" panose="020F0704030504030204" pitchFamily="34" charset="0"/>
                <a:ea typeface="PT Sans" panose="020B0503020203020204" pitchFamily="34" charset="0"/>
              </a:rPr>
              <a:t>PERFECT</a:t>
            </a:r>
          </a:p>
        </p:txBody>
      </p:sp>
      <p:sp>
        <p:nvSpPr>
          <p:cNvPr id="30" name="Discover"/>
          <p:cNvSpPr txBox="1"/>
          <p:nvPr/>
        </p:nvSpPr>
        <p:spPr>
          <a:xfrm>
            <a:off x="9574951" y="604594"/>
            <a:ext cx="1808200" cy="461665"/>
          </a:xfrm>
          <a:prstGeom prst="rect">
            <a:avLst/>
          </a:prstGeom>
          <a:noFill/>
        </p:spPr>
        <p:txBody>
          <a:bodyPr wrap="square" rtlCol="0">
            <a:spAutoFit/>
          </a:bodyPr>
          <a:lstStyle/>
          <a:p>
            <a:r>
              <a:rPr lang="en-US" sz="2400" dirty="0">
                <a:solidFill>
                  <a:srgbClr val="8EC447"/>
                </a:solidFill>
                <a:latin typeface="Arial Rounded MT Bold" panose="020F0704030504030204" pitchFamily="34" charset="0"/>
                <a:ea typeface="PT Sans" panose="020B0503020203020204" pitchFamily="34" charset="0"/>
              </a:rPr>
              <a:t>DISCOVER</a:t>
            </a:r>
          </a:p>
        </p:txBody>
      </p:sp>
      <p:sp>
        <p:nvSpPr>
          <p:cNvPr id="31" name="Define Text"/>
          <p:cNvSpPr txBox="1"/>
          <p:nvPr/>
        </p:nvSpPr>
        <p:spPr>
          <a:xfrm>
            <a:off x="-48377" y="1067091"/>
            <a:ext cx="2836016" cy="913070"/>
          </a:xfrm>
          <a:prstGeom prst="rect">
            <a:avLst/>
          </a:prstGeom>
          <a:noFill/>
        </p:spPr>
        <p:txBody>
          <a:bodyPr wrap="square" rtlCol="0">
            <a:spAutoFit/>
          </a:bodyPr>
          <a:lstStyle/>
          <a:p>
            <a:pPr algn="r">
              <a:lnSpc>
                <a:spcPts val="1600"/>
              </a:lnSpc>
            </a:pPr>
            <a:r>
              <a:rPr lang="en-US" sz="1650" dirty="0">
                <a:solidFill>
                  <a:schemeClr val="tx1">
                    <a:lumMod val="65000"/>
                    <a:lumOff val="35000"/>
                  </a:schemeClr>
                </a:solidFill>
              </a:rPr>
              <a:t>Take time to evaluate</a:t>
            </a:r>
          </a:p>
          <a:p>
            <a:pPr algn="r">
              <a:lnSpc>
                <a:spcPts val="1600"/>
              </a:lnSpc>
            </a:pPr>
            <a:r>
              <a:rPr lang="en-US" sz="1650" dirty="0">
                <a:solidFill>
                  <a:schemeClr val="tx1">
                    <a:lumMod val="65000"/>
                    <a:lumOff val="35000"/>
                  </a:schemeClr>
                </a:solidFill>
              </a:rPr>
              <a:t> what workflow is by</a:t>
            </a:r>
          </a:p>
          <a:p>
            <a:pPr algn="r">
              <a:lnSpc>
                <a:spcPts val="1600"/>
              </a:lnSpc>
            </a:pPr>
            <a:r>
              <a:rPr lang="en-US" sz="1650" dirty="0">
                <a:solidFill>
                  <a:schemeClr val="tx1">
                    <a:lumMod val="65000"/>
                    <a:lumOff val="35000"/>
                  </a:schemeClr>
                </a:solidFill>
              </a:rPr>
              <a:t> including your team</a:t>
            </a:r>
          </a:p>
          <a:p>
            <a:pPr algn="r">
              <a:lnSpc>
                <a:spcPts val="1600"/>
              </a:lnSpc>
            </a:pPr>
            <a:r>
              <a:rPr lang="en-US" sz="1650" dirty="0">
                <a:solidFill>
                  <a:schemeClr val="tx1">
                    <a:lumMod val="65000"/>
                    <a:lumOff val="35000"/>
                  </a:schemeClr>
                </a:solidFill>
              </a:rPr>
              <a:t> and asking questions</a:t>
            </a:r>
          </a:p>
        </p:txBody>
      </p:sp>
      <p:sp>
        <p:nvSpPr>
          <p:cNvPr id="32" name="Define"/>
          <p:cNvSpPr txBox="1"/>
          <p:nvPr/>
        </p:nvSpPr>
        <p:spPr>
          <a:xfrm>
            <a:off x="1432562" y="641103"/>
            <a:ext cx="1338828" cy="461665"/>
          </a:xfrm>
          <a:prstGeom prst="rect">
            <a:avLst/>
          </a:prstGeom>
          <a:noFill/>
        </p:spPr>
        <p:txBody>
          <a:bodyPr wrap="none" rtlCol="0">
            <a:spAutoFit/>
          </a:bodyPr>
          <a:lstStyle/>
          <a:p>
            <a:pPr algn="r"/>
            <a:r>
              <a:rPr lang="en-US" sz="2400" dirty="0">
                <a:solidFill>
                  <a:srgbClr val="626366"/>
                </a:solidFill>
                <a:latin typeface="Arial Rounded MT Bold" panose="020F0704030504030204" pitchFamily="34" charset="0"/>
                <a:ea typeface="PT Sans" panose="020B0503020203020204" pitchFamily="34" charset="0"/>
              </a:rPr>
              <a:t>DEFINE</a:t>
            </a:r>
          </a:p>
        </p:txBody>
      </p:sp>
      <p:sp>
        <p:nvSpPr>
          <p:cNvPr id="33" name="Define Text"/>
          <p:cNvSpPr txBox="1"/>
          <p:nvPr/>
        </p:nvSpPr>
        <p:spPr>
          <a:xfrm>
            <a:off x="9610227" y="1040765"/>
            <a:ext cx="2144178" cy="917624"/>
          </a:xfrm>
          <a:prstGeom prst="rect">
            <a:avLst/>
          </a:prstGeom>
          <a:noFill/>
        </p:spPr>
        <p:txBody>
          <a:bodyPr wrap="square" rtlCol="0">
            <a:spAutoFit/>
          </a:bodyPr>
          <a:lstStyle/>
          <a:p>
            <a:pPr>
              <a:lnSpc>
                <a:spcPts val="1600"/>
              </a:lnSpc>
            </a:pPr>
            <a:r>
              <a:rPr lang="en-US" sz="1650" dirty="0">
                <a:solidFill>
                  <a:schemeClr val="tx1">
                    <a:lumMod val="65000"/>
                    <a:lumOff val="35000"/>
                  </a:schemeClr>
                </a:solidFill>
              </a:rPr>
              <a:t>Find the right tools</a:t>
            </a:r>
          </a:p>
          <a:p>
            <a:pPr>
              <a:lnSpc>
                <a:spcPts val="1600"/>
              </a:lnSpc>
            </a:pPr>
            <a:r>
              <a:rPr lang="en-US" sz="1650" dirty="0">
                <a:solidFill>
                  <a:schemeClr val="tx1">
                    <a:lumMod val="65000"/>
                    <a:lumOff val="35000"/>
                  </a:schemeClr>
                </a:solidFill>
              </a:rPr>
              <a:t>that best fit your</a:t>
            </a:r>
          </a:p>
          <a:p>
            <a:pPr>
              <a:lnSpc>
                <a:spcPts val="1600"/>
              </a:lnSpc>
            </a:pPr>
            <a:r>
              <a:rPr lang="en-US" sz="1650" dirty="0">
                <a:solidFill>
                  <a:schemeClr val="tx1">
                    <a:lumMod val="65000"/>
                    <a:lumOff val="35000"/>
                  </a:schemeClr>
                </a:solidFill>
              </a:rPr>
              <a:t>defined workflow for</a:t>
            </a:r>
          </a:p>
          <a:p>
            <a:pPr>
              <a:lnSpc>
                <a:spcPts val="1600"/>
              </a:lnSpc>
            </a:pPr>
            <a:r>
              <a:rPr lang="en-US" sz="1650" dirty="0">
                <a:solidFill>
                  <a:schemeClr val="tx1">
                    <a:lumMod val="65000"/>
                    <a:lumOff val="35000"/>
                  </a:schemeClr>
                </a:solidFill>
              </a:rPr>
              <a:t>each area of your firm</a:t>
            </a:r>
          </a:p>
        </p:txBody>
      </p:sp>
      <p:sp>
        <p:nvSpPr>
          <p:cNvPr id="34" name="Define Text"/>
          <p:cNvSpPr txBox="1"/>
          <p:nvPr/>
        </p:nvSpPr>
        <p:spPr>
          <a:xfrm>
            <a:off x="9608355" y="5092040"/>
            <a:ext cx="2144178" cy="913070"/>
          </a:xfrm>
          <a:prstGeom prst="rect">
            <a:avLst/>
          </a:prstGeom>
          <a:noFill/>
        </p:spPr>
        <p:txBody>
          <a:bodyPr wrap="square" rtlCol="0">
            <a:spAutoFit/>
          </a:bodyPr>
          <a:lstStyle/>
          <a:p>
            <a:pPr>
              <a:lnSpc>
                <a:spcPts val="1600"/>
              </a:lnSpc>
            </a:pPr>
            <a:r>
              <a:rPr lang="en-US" sz="1650" dirty="0">
                <a:solidFill>
                  <a:schemeClr val="tx1">
                    <a:lumMod val="65000"/>
                    <a:lumOff val="35000"/>
                  </a:schemeClr>
                </a:solidFill>
              </a:rPr>
              <a:t>Create a culture that</a:t>
            </a:r>
          </a:p>
          <a:p>
            <a:pPr>
              <a:lnSpc>
                <a:spcPts val="1600"/>
              </a:lnSpc>
            </a:pPr>
            <a:r>
              <a:rPr lang="en-US" sz="1650" dirty="0">
                <a:solidFill>
                  <a:schemeClr val="tx1">
                    <a:lumMod val="65000"/>
                    <a:lumOff val="35000"/>
                  </a:schemeClr>
                </a:solidFill>
              </a:rPr>
              <a:t>embraces constant</a:t>
            </a:r>
          </a:p>
          <a:p>
            <a:pPr>
              <a:lnSpc>
                <a:spcPts val="1600"/>
              </a:lnSpc>
            </a:pPr>
            <a:r>
              <a:rPr lang="en-US" sz="1650" dirty="0">
                <a:solidFill>
                  <a:schemeClr val="tx1">
                    <a:lumMod val="65000"/>
                    <a:lumOff val="35000"/>
                  </a:schemeClr>
                </a:solidFill>
              </a:rPr>
              <a:t>improvement with the </a:t>
            </a:r>
          </a:p>
          <a:p>
            <a:pPr>
              <a:lnSpc>
                <a:spcPts val="1600"/>
              </a:lnSpc>
            </a:pPr>
            <a:r>
              <a:rPr lang="en-US" sz="1650" dirty="0">
                <a:solidFill>
                  <a:schemeClr val="tx1">
                    <a:lumMod val="65000"/>
                    <a:lumOff val="35000"/>
                  </a:schemeClr>
                </a:solidFill>
              </a:rPr>
              <a:t>goals of perfection</a:t>
            </a:r>
          </a:p>
        </p:txBody>
      </p:sp>
    </p:spTree>
    <p:extLst>
      <p:ext uri="{BB962C8B-B14F-4D97-AF65-F5344CB8AC3E}">
        <p14:creationId xmlns:p14="http://schemas.microsoft.com/office/powerpoint/2010/main" val="271048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13" name="Perfect"/>
          <p:cNvSpPr txBox="1"/>
          <p:nvPr/>
        </p:nvSpPr>
        <p:spPr>
          <a:xfrm>
            <a:off x="10446051" y="4987813"/>
            <a:ext cx="1627369" cy="461665"/>
          </a:xfrm>
          <a:prstGeom prst="rect">
            <a:avLst/>
          </a:prstGeom>
          <a:noFill/>
        </p:spPr>
        <p:txBody>
          <a:bodyPr wrap="none" rtlCol="0">
            <a:spAutoFit/>
          </a:bodyPr>
          <a:lstStyle/>
          <a:p>
            <a:r>
              <a:rPr lang="en-US" sz="2400" dirty="0">
                <a:solidFill>
                  <a:srgbClr val="929497"/>
                </a:solidFill>
                <a:latin typeface="Arial Rounded MT Bold" panose="020F0704030504030204" pitchFamily="34" charset="0"/>
                <a:ea typeface="PT Sans" panose="020B0503020203020204" pitchFamily="34" charset="0"/>
              </a:rPr>
              <a:t>PERFECT</a:t>
            </a:r>
          </a:p>
        </p:txBody>
      </p:sp>
      <p:sp>
        <p:nvSpPr>
          <p:cNvPr id="8" name="Shape 51"/>
          <p:cNvSpPr txBox="1">
            <a:spLocks/>
          </p:cNvSpPr>
          <p:nvPr/>
        </p:nvSpPr>
        <p:spPr>
          <a:xfrm>
            <a:off x="1649152" y="696600"/>
            <a:ext cx="8357490"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chemeClr val="bg1">
                    <a:lumMod val="50000"/>
                  </a:schemeClr>
                </a:solidFill>
                <a:latin typeface="Arial Rounded MT Bold" panose="020F0704030504030204" pitchFamily="34" charset="0"/>
              </a:rPr>
              <a:t>PERFECT YOUR SYSTEMS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1863458" y="1589784"/>
            <a:ext cx="8706484"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342900" lvl="0" indent="-342900" algn="l">
              <a:buFont typeface="Arial" panose="020B0604020202020204" pitchFamily="34" charset="0"/>
              <a:buChar char="•"/>
            </a:pPr>
            <a:r>
              <a:rPr lang="en-US" sz="2400" dirty="0">
                <a:solidFill>
                  <a:schemeClr val="tx1">
                    <a:lumMod val="65000"/>
                    <a:lumOff val="35000"/>
                  </a:schemeClr>
                </a:solidFill>
              </a:rPr>
              <a:t>Fine tuning after implementation</a:t>
            </a:r>
          </a:p>
          <a:p>
            <a:pPr marL="342900" lvl="0" indent="-342900" algn="l">
              <a:buFont typeface="Arial" panose="020B0604020202020204" pitchFamily="34" charset="0"/>
              <a:buChar char="•"/>
            </a:pPr>
            <a:r>
              <a:rPr lang="en-US" sz="2400" dirty="0">
                <a:solidFill>
                  <a:schemeClr val="tx1">
                    <a:lumMod val="65000"/>
                    <a:lumOff val="35000"/>
                  </a:schemeClr>
                </a:solidFill>
              </a:rPr>
              <a:t>Create a culture that embraces improvement with goals of perfection</a:t>
            </a:r>
          </a:p>
          <a:p>
            <a:pPr marL="342900" lvl="0" indent="-342900" algn="l">
              <a:buFont typeface="Arial" panose="020B0604020202020204" pitchFamily="34" charset="0"/>
              <a:buChar char="•"/>
            </a:pPr>
            <a:r>
              <a:rPr lang="en-US" sz="2400" dirty="0">
                <a:solidFill>
                  <a:schemeClr val="tx1">
                    <a:lumMod val="65000"/>
                    <a:lumOff val="35000"/>
                  </a:schemeClr>
                </a:solidFill>
              </a:rPr>
              <a:t>Hiring the right people</a:t>
            </a:r>
          </a:p>
          <a:p>
            <a:pPr marL="342900" lvl="0" indent="-342900" algn="l">
              <a:buFont typeface="Arial" panose="020B0604020202020204" pitchFamily="34" charset="0"/>
              <a:buChar char="•"/>
            </a:pPr>
            <a:r>
              <a:rPr lang="en-US" sz="2400" dirty="0">
                <a:solidFill>
                  <a:schemeClr val="tx1">
                    <a:lumMod val="65000"/>
                    <a:lumOff val="35000"/>
                  </a:schemeClr>
                </a:solidFill>
              </a:rPr>
              <a:t>Empowering the skills that exist in your team through delegation</a:t>
            </a:r>
          </a:p>
          <a:p>
            <a:pPr marL="342900" lvl="0" indent="-342900" algn="l">
              <a:buFont typeface="Arial" panose="020B0604020202020204" pitchFamily="34" charset="0"/>
              <a:buChar char="•"/>
            </a:pPr>
            <a:r>
              <a:rPr lang="en-US" sz="2400" dirty="0">
                <a:solidFill>
                  <a:schemeClr val="tx1">
                    <a:lumMod val="65000"/>
                    <a:lumOff val="35000"/>
                  </a:schemeClr>
                </a:solidFill>
              </a:rPr>
              <a:t>Team building – Performance rewards</a:t>
            </a:r>
          </a:p>
          <a:p>
            <a:pPr marL="342900" lvl="0" indent="-342900" algn="l">
              <a:buFont typeface="Arial" panose="020B0604020202020204" pitchFamily="34" charset="0"/>
              <a:buChar char="•"/>
            </a:pPr>
            <a:r>
              <a:rPr lang="en-US" sz="2400" dirty="0">
                <a:solidFill>
                  <a:schemeClr val="tx1">
                    <a:lumMod val="65000"/>
                    <a:lumOff val="35000"/>
                  </a:schemeClr>
                </a:solidFill>
              </a:rPr>
              <a:t>Growing leaders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pic>
        <p:nvPicPr>
          <p:cNvPr id="2" name="Picture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98315" y="347467"/>
            <a:ext cx="1046809" cy="1046809"/>
          </a:xfrm>
          <a:prstGeom prst="rect">
            <a:avLst/>
          </a:prstGeom>
        </p:spPr>
      </p:pic>
    </p:spTree>
    <p:extLst>
      <p:ext uri="{BB962C8B-B14F-4D97-AF65-F5344CB8AC3E}">
        <p14:creationId xmlns:p14="http://schemas.microsoft.com/office/powerpoint/2010/main" val="161283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5" end="5"/>
                                            </p:txEl>
                                          </p:spTgt>
                                        </p:tgtEl>
                                        <p:attrNameLst>
                                          <p:attrName>style.visibility</p:attrName>
                                        </p:attrNameLst>
                                      </p:cBhvr>
                                      <p:to>
                                        <p:strVal val="visible"/>
                                      </p:to>
                                    </p:set>
                                    <p:animEffect transition="in" filter="fade">
                                      <p:cBhvr>
                                        <p:cTn id="42" dur="1000"/>
                                        <p:tgtEl>
                                          <p:spTgt spid="9">
                                            <p:txEl>
                                              <p:pRg st="5" end="5"/>
                                            </p:txEl>
                                          </p:spTgt>
                                        </p:tgtEl>
                                      </p:cBhvr>
                                    </p:animEffect>
                                    <p:anim calcmode="lin" valueType="num">
                                      <p:cBhvr>
                                        <p:cTn id="4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3417367" y="705720"/>
            <a:ext cx="5199597" cy="5236780"/>
            <a:chOff x="3518338" y="1292771"/>
            <a:chExt cx="5291959" cy="5291959"/>
          </a:xfrm>
        </p:grpSpPr>
        <p:pic>
          <p:nvPicPr>
            <p:cNvPr id="11" name="Rep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9" name="Perfec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7" name="Discov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5" name="Def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pic>
        <p:nvPicPr>
          <p:cNvPr id="22" name="Picture 2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52734" y="761660"/>
            <a:ext cx="317277" cy="1106893"/>
          </a:xfrm>
          <a:prstGeom prst="rect">
            <a:avLst/>
          </a:prstGeom>
        </p:spPr>
      </p:pic>
      <p:pic>
        <p:nvPicPr>
          <p:cNvPr id="23" name="Picture 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29678" y="709613"/>
            <a:ext cx="720805" cy="1133370"/>
          </a:xfrm>
          <a:prstGeom prst="rect">
            <a:avLst/>
          </a:prstGeom>
        </p:spPr>
      </p:pic>
      <p:pic>
        <p:nvPicPr>
          <p:cNvPr id="27" name="Picture 2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820692" y="4796343"/>
            <a:ext cx="725098" cy="1135351"/>
          </a:xfrm>
          <a:prstGeom prst="rect">
            <a:avLst/>
          </a:prstGeom>
        </p:spPr>
      </p:pic>
      <p:pic>
        <p:nvPicPr>
          <p:cNvPr id="28" name="Picture 2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774155" y="4796343"/>
            <a:ext cx="721193" cy="1118682"/>
          </a:xfrm>
          <a:prstGeom prst="rect">
            <a:avLst/>
          </a:prstGeom>
        </p:spPr>
      </p:pic>
      <p:sp>
        <p:nvSpPr>
          <p:cNvPr id="29" name="Repeat"/>
          <p:cNvSpPr txBox="1"/>
          <p:nvPr/>
        </p:nvSpPr>
        <p:spPr>
          <a:xfrm>
            <a:off x="1400589" y="4668245"/>
            <a:ext cx="1407950" cy="461665"/>
          </a:xfrm>
          <a:prstGeom prst="rect">
            <a:avLst/>
          </a:prstGeom>
          <a:noFill/>
        </p:spPr>
        <p:txBody>
          <a:bodyPr wrap="none" rtlCol="0">
            <a:spAutoFit/>
          </a:bodyPr>
          <a:lstStyle/>
          <a:p>
            <a:pPr algn="r"/>
            <a:r>
              <a:rPr lang="en-US" sz="2400" dirty="0">
                <a:solidFill>
                  <a:srgbClr val="0092B3"/>
                </a:solidFill>
                <a:latin typeface="Arial Rounded MT Bold" panose="020F0704030504030204" pitchFamily="34" charset="0"/>
                <a:ea typeface="PT Sans" panose="020B0503020203020204" pitchFamily="34" charset="0"/>
              </a:rPr>
              <a:t>REPEAT</a:t>
            </a:r>
          </a:p>
        </p:txBody>
      </p:sp>
      <p:sp>
        <p:nvSpPr>
          <p:cNvPr id="30" name="Perfect"/>
          <p:cNvSpPr txBox="1"/>
          <p:nvPr/>
        </p:nvSpPr>
        <p:spPr>
          <a:xfrm>
            <a:off x="9610227" y="4668245"/>
            <a:ext cx="1627369" cy="461665"/>
          </a:xfrm>
          <a:prstGeom prst="rect">
            <a:avLst/>
          </a:prstGeom>
          <a:noFill/>
        </p:spPr>
        <p:txBody>
          <a:bodyPr wrap="none" rtlCol="0">
            <a:spAutoFit/>
          </a:bodyPr>
          <a:lstStyle/>
          <a:p>
            <a:r>
              <a:rPr lang="en-US" sz="2400" dirty="0">
                <a:solidFill>
                  <a:srgbClr val="929497"/>
                </a:solidFill>
                <a:latin typeface="Arial Rounded MT Bold" panose="020F0704030504030204" pitchFamily="34" charset="0"/>
                <a:ea typeface="PT Sans" panose="020B0503020203020204" pitchFamily="34" charset="0"/>
              </a:rPr>
              <a:t>PERFECT</a:t>
            </a:r>
          </a:p>
        </p:txBody>
      </p:sp>
      <p:sp>
        <p:nvSpPr>
          <p:cNvPr id="31" name="Discover"/>
          <p:cNvSpPr txBox="1"/>
          <p:nvPr/>
        </p:nvSpPr>
        <p:spPr>
          <a:xfrm>
            <a:off x="9574951" y="604594"/>
            <a:ext cx="1808200" cy="461665"/>
          </a:xfrm>
          <a:prstGeom prst="rect">
            <a:avLst/>
          </a:prstGeom>
          <a:noFill/>
        </p:spPr>
        <p:txBody>
          <a:bodyPr wrap="square" rtlCol="0">
            <a:spAutoFit/>
          </a:bodyPr>
          <a:lstStyle/>
          <a:p>
            <a:r>
              <a:rPr lang="en-US" sz="2400" dirty="0">
                <a:solidFill>
                  <a:srgbClr val="8EC447"/>
                </a:solidFill>
                <a:latin typeface="Arial Rounded MT Bold" panose="020F0704030504030204" pitchFamily="34" charset="0"/>
                <a:ea typeface="PT Sans" panose="020B0503020203020204" pitchFamily="34" charset="0"/>
              </a:rPr>
              <a:t>DISCOVER</a:t>
            </a:r>
          </a:p>
        </p:txBody>
      </p:sp>
      <p:sp>
        <p:nvSpPr>
          <p:cNvPr id="33" name="Define"/>
          <p:cNvSpPr txBox="1"/>
          <p:nvPr/>
        </p:nvSpPr>
        <p:spPr>
          <a:xfrm>
            <a:off x="1432562" y="641103"/>
            <a:ext cx="1338828" cy="461665"/>
          </a:xfrm>
          <a:prstGeom prst="rect">
            <a:avLst/>
          </a:prstGeom>
          <a:noFill/>
        </p:spPr>
        <p:txBody>
          <a:bodyPr wrap="none" rtlCol="0">
            <a:spAutoFit/>
          </a:bodyPr>
          <a:lstStyle/>
          <a:p>
            <a:pPr algn="r"/>
            <a:r>
              <a:rPr lang="en-US" sz="2400" dirty="0">
                <a:solidFill>
                  <a:srgbClr val="626366"/>
                </a:solidFill>
                <a:latin typeface="Arial Rounded MT Bold" panose="020F0704030504030204" pitchFamily="34" charset="0"/>
                <a:ea typeface="PT Sans" panose="020B0503020203020204" pitchFamily="34" charset="0"/>
              </a:rPr>
              <a:t>DEFINE</a:t>
            </a:r>
          </a:p>
        </p:txBody>
      </p:sp>
      <p:sp>
        <p:nvSpPr>
          <p:cNvPr id="34" name="Define Text"/>
          <p:cNvSpPr txBox="1"/>
          <p:nvPr/>
        </p:nvSpPr>
        <p:spPr>
          <a:xfrm>
            <a:off x="9610227" y="1040765"/>
            <a:ext cx="2144178" cy="917624"/>
          </a:xfrm>
          <a:prstGeom prst="rect">
            <a:avLst/>
          </a:prstGeom>
          <a:noFill/>
        </p:spPr>
        <p:txBody>
          <a:bodyPr wrap="square" rtlCol="0">
            <a:spAutoFit/>
          </a:bodyPr>
          <a:lstStyle/>
          <a:p>
            <a:pPr>
              <a:lnSpc>
                <a:spcPts val="1600"/>
              </a:lnSpc>
            </a:pPr>
            <a:r>
              <a:rPr lang="en-US" sz="1650" dirty="0">
                <a:solidFill>
                  <a:schemeClr val="tx1">
                    <a:lumMod val="65000"/>
                    <a:lumOff val="35000"/>
                  </a:schemeClr>
                </a:solidFill>
              </a:rPr>
              <a:t>Find the right tools</a:t>
            </a:r>
          </a:p>
          <a:p>
            <a:pPr>
              <a:lnSpc>
                <a:spcPts val="1600"/>
              </a:lnSpc>
            </a:pPr>
            <a:r>
              <a:rPr lang="en-US" sz="1650" dirty="0">
                <a:solidFill>
                  <a:schemeClr val="tx1">
                    <a:lumMod val="65000"/>
                    <a:lumOff val="35000"/>
                  </a:schemeClr>
                </a:solidFill>
              </a:rPr>
              <a:t>that best fit your</a:t>
            </a:r>
          </a:p>
          <a:p>
            <a:pPr>
              <a:lnSpc>
                <a:spcPts val="1600"/>
              </a:lnSpc>
            </a:pPr>
            <a:r>
              <a:rPr lang="en-US" sz="1650" dirty="0">
                <a:solidFill>
                  <a:schemeClr val="tx1">
                    <a:lumMod val="65000"/>
                    <a:lumOff val="35000"/>
                  </a:schemeClr>
                </a:solidFill>
              </a:rPr>
              <a:t>defined workflow for</a:t>
            </a:r>
          </a:p>
          <a:p>
            <a:pPr>
              <a:lnSpc>
                <a:spcPts val="1600"/>
              </a:lnSpc>
            </a:pPr>
            <a:r>
              <a:rPr lang="en-US" sz="1650" dirty="0">
                <a:solidFill>
                  <a:schemeClr val="tx1">
                    <a:lumMod val="65000"/>
                    <a:lumOff val="35000"/>
                  </a:schemeClr>
                </a:solidFill>
              </a:rPr>
              <a:t>each area of your firm</a:t>
            </a:r>
          </a:p>
        </p:txBody>
      </p:sp>
      <p:sp>
        <p:nvSpPr>
          <p:cNvPr id="35" name="Define Text"/>
          <p:cNvSpPr txBox="1"/>
          <p:nvPr/>
        </p:nvSpPr>
        <p:spPr>
          <a:xfrm>
            <a:off x="9608355" y="5092040"/>
            <a:ext cx="2144178" cy="913070"/>
          </a:xfrm>
          <a:prstGeom prst="rect">
            <a:avLst/>
          </a:prstGeom>
          <a:noFill/>
        </p:spPr>
        <p:txBody>
          <a:bodyPr wrap="square" rtlCol="0">
            <a:spAutoFit/>
          </a:bodyPr>
          <a:lstStyle/>
          <a:p>
            <a:pPr>
              <a:lnSpc>
                <a:spcPts val="1600"/>
              </a:lnSpc>
            </a:pPr>
            <a:r>
              <a:rPr lang="en-US" sz="1650" dirty="0">
                <a:solidFill>
                  <a:schemeClr val="tx1">
                    <a:lumMod val="65000"/>
                    <a:lumOff val="35000"/>
                  </a:schemeClr>
                </a:solidFill>
              </a:rPr>
              <a:t>Create a culture that</a:t>
            </a:r>
          </a:p>
          <a:p>
            <a:pPr>
              <a:lnSpc>
                <a:spcPts val="1600"/>
              </a:lnSpc>
            </a:pPr>
            <a:r>
              <a:rPr lang="en-US" sz="1650" dirty="0">
                <a:solidFill>
                  <a:schemeClr val="tx1">
                    <a:lumMod val="65000"/>
                    <a:lumOff val="35000"/>
                  </a:schemeClr>
                </a:solidFill>
              </a:rPr>
              <a:t>embraces constant</a:t>
            </a:r>
          </a:p>
          <a:p>
            <a:pPr>
              <a:lnSpc>
                <a:spcPts val="1600"/>
              </a:lnSpc>
            </a:pPr>
            <a:r>
              <a:rPr lang="en-US" sz="1650" dirty="0">
                <a:solidFill>
                  <a:schemeClr val="tx1">
                    <a:lumMod val="65000"/>
                    <a:lumOff val="35000"/>
                  </a:schemeClr>
                </a:solidFill>
              </a:rPr>
              <a:t>improvement with the </a:t>
            </a:r>
          </a:p>
          <a:p>
            <a:pPr>
              <a:lnSpc>
                <a:spcPts val="1600"/>
              </a:lnSpc>
            </a:pPr>
            <a:r>
              <a:rPr lang="en-US" sz="1650" dirty="0">
                <a:solidFill>
                  <a:schemeClr val="tx1">
                    <a:lumMod val="65000"/>
                    <a:lumOff val="35000"/>
                  </a:schemeClr>
                </a:solidFill>
              </a:rPr>
              <a:t>goals of perfection</a:t>
            </a:r>
          </a:p>
        </p:txBody>
      </p:sp>
      <p:sp>
        <p:nvSpPr>
          <p:cNvPr id="36" name="Define Text"/>
          <p:cNvSpPr txBox="1"/>
          <p:nvPr/>
        </p:nvSpPr>
        <p:spPr>
          <a:xfrm>
            <a:off x="93137" y="5105685"/>
            <a:ext cx="2656481" cy="913070"/>
          </a:xfrm>
          <a:prstGeom prst="rect">
            <a:avLst/>
          </a:prstGeom>
          <a:noFill/>
        </p:spPr>
        <p:txBody>
          <a:bodyPr wrap="square" rtlCol="0">
            <a:spAutoFit/>
          </a:bodyPr>
          <a:lstStyle/>
          <a:p>
            <a:pPr algn="r">
              <a:lnSpc>
                <a:spcPts val="1600"/>
              </a:lnSpc>
            </a:pPr>
            <a:r>
              <a:rPr lang="en-US" sz="1650" dirty="0">
                <a:solidFill>
                  <a:schemeClr val="tx1">
                    <a:lumMod val="65000"/>
                    <a:lumOff val="35000"/>
                  </a:schemeClr>
                </a:solidFill>
              </a:rPr>
              <a:t>Be prepared to review </a:t>
            </a:r>
          </a:p>
          <a:p>
            <a:pPr algn="r">
              <a:lnSpc>
                <a:spcPts val="1600"/>
              </a:lnSpc>
            </a:pPr>
            <a:r>
              <a:rPr lang="en-US" sz="1650" dirty="0">
                <a:solidFill>
                  <a:schemeClr val="tx1">
                    <a:lumMod val="65000"/>
                    <a:lumOff val="35000"/>
                  </a:schemeClr>
                </a:solidFill>
              </a:rPr>
              <a:t>often and adapt changes since nothing remains</a:t>
            </a:r>
          </a:p>
          <a:p>
            <a:pPr algn="r">
              <a:lnSpc>
                <a:spcPts val="1600"/>
              </a:lnSpc>
            </a:pPr>
            <a:r>
              <a:rPr lang="en-US" sz="1650" dirty="0">
                <a:solidFill>
                  <a:schemeClr val="tx1">
                    <a:lumMod val="65000"/>
                    <a:lumOff val="35000"/>
                  </a:schemeClr>
                </a:solidFill>
              </a:rPr>
              <a:t>the same forever</a:t>
            </a:r>
          </a:p>
        </p:txBody>
      </p:sp>
      <p:sp>
        <p:nvSpPr>
          <p:cNvPr id="19" name="Define Text"/>
          <p:cNvSpPr txBox="1"/>
          <p:nvPr/>
        </p:nvSpPr>
        <p:spPr>
          <a:xfrm>
            <a:off x="-48377" y="1067091"/>
            <a:ext cx="2836016" cy="913070"/>
          </a:xfrm>
          <a:prstGeom prst="rect">
            <a:avLst/>
          </a:prstGeom>
          <a:noFill/>
        </p:spPr>
        <p:txBody>
          <a:bodyPr wrap="square" rtlCol="0">
            <a:spAutoFit/>
          </a:bodyPr>
          <a:lstStyle/>
          <a:p>
            <a:pPr algn="r">
              <a:lnSpc>
                <a:spcPts val="1600"/>
              </a:lnSpc>
            </a:pPr>
            <a:r>
              <a:rPr lang="en-US" sz="1650" dirty="0">
                <a:solidFill>
                  <a:schemeClr val="tx1">
                    <a:lumMod val="65000"/>
                    <a:lumOff val="35000"/>
                  </a:schemeClr>
                </a:solidFill>
              </a:rPr>
              <a:t>Take time to evaluate</a:t>
            </a:r>
          </a:p>
          <a:p>
            <a:pPr algn="r">
              <a:lnSpc>
                <a:spcPts val="1600"/>
              </a:lnSpc>
            </a:pPr>
            <a:r>
              <a:rPr lang="en-US" sz="1650" dirty="0">
                <a:solidFill>
                  <a:schemeClr val="tx1">
                    <a:lumMod val="65000"/>
                    <a:lumOff val="35000"/>
                  </a:schemeClr>
                </a:solidFill>
              </a:rPr>
              <a:t> what workflow is</a:t>
            </a:r>
          </a:p>
          <a:p>
            <a:pPr algn="r">
              <a:lnSpc>
                <a:spcPts val="1600"/>
              </a:lnSpc>
            </a:pPr>
            <a:r>
              <a:rPr lang="en-US" sz="1650" dirty="0">
                <a:solidFill>
                  <a:schemeClr val="tx1">
                    <a:lumMod val="65000"/>
                    <a:lumOff val="35000"/>
                  </a:schemeClr>
                </a:solidFill>
              </a:rPr>
              <a:t>by including your team</a:t>
            </a:r>
          </a:p>
          <a:p>
            <a:pPr algn="r">
              <a:lnSpc>
                <a:spcPts val="1600"/>
              </a:lnSpc>
            </a:pPr>
            <a:r>
              <a:rPr lang="en-US" sz="1650" dirty="0">
                <a:solidFill>
                  <a:schemeClr val="tx1">
                    <a:lumMod val="65000"/>
                    <a:lumOff val="35000"/>
                  </a:schemeClr>
                </a:solidFill>
              </a:rPr>
              <a:t> and asking questions</a:t>
            </a:r>
          </a:p>
        </p:txBody>
      </p:sp>
    </p:spTree>
    <p:extLst>
      <p:ext uri="{BB962C8B-B14F-4D97-AF65-F5344CB8AC3E}">
        <p14:creationId xmlns:p14="http://schemas.microsoft.com/office/powerpoint/2010/main" val="413399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8316" y="365200"/>
            <a:ext cx="1202083" cy="1053590"/>
          </a:xfrm>
          <a:prstGeom prst="rect">
            <a:avLst/>
          </a:prstGeom>
        </p:spPr>
      </p:pic>
      <p:sp>
        <p:nvSpPr>
          <p:cNvPr id="14" name="Repeat"/>
          <p:cNvSpPr txBox="1"/>
          <p:nvPr/>
        </p:nvSpPr>
        <p:spPr>
          <a:xfrm>
            <a:off x="10555760" y="4989558"/>
            <a:ext cx="1407950" cy="461665"/>
          </a:xfrm>
          <a:prstGeom prst="rect">
            <a:avLst/>
          </a:prstGeom>
          <a:noFill/>
        </p:spPr>
        <p:txBody>
          <a:bodyPr wrap="none" rtlCol="0">
            <a:spAutoFit/>
          </a:bodyPr>
          <a:lstStyle/>
          <a:p>
            <a:pPr algn="r"/>
            <a:r>
              <a:rPr lang="en-US" sz="2400" dirty="0">
                <a:solidFill>
                  <a:srgbClr val="0092B3"/>
                </a:solidFill>
                <a:latin typeface="Arial Rounded MT Bold" panose="020F0704030504030204" pitchFamily="34" charset="0"/>
                <a:ea typeface="PT Sans" panose="020B0503020203020204" pitchFamily="34" charset="0"/>
              </a:rPr>
              <a:t>REPEAT</a:t>
            </a:r>
          </a:p>
        </p:txBody>
      </p:sp>
      <p:sp>
        <p:nvSpPr>
          <p:cNvPr id="8" name="Shape 51"/>
          <p:cNvSpPr txBox="1">
            <a:spLocks/>
          </p:cNvSpPr>
          <p:nvPr/>
        </p:nvSpPr>
        <p:spPr>
          <a:xfrm>
            <a:off x="1649152" y="696600"/>
            <a:ext cx="8706484"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0092B3"/>
                </a:solidFill>
                <a:latin typeface="Arial Rounded MT Bold" panose="020F0704030504030204" pitchFamily="34" charset="0"/>
              </a:rPr>
              <a:t>REPEAT YOUR PROCESS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1863458" y="1589784"/>
            <a:ext cx="8706484"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342900" lvl="0" indent="-342900" algn="l">
              <a:buFont typeface="Arial" panose="020B0604020202020204" pitchFamily="34" charset="0"/>
              <a:buChar char="•"/>
            </a:pPr>
            <a:r>
              <a:rPr lang="en-US" sz="2400" dirty="0">
                <a:solidFill>
                  <a:schemeClr val="tx1">
                    <a:lumMod val="65000"/>
                    <a:lumOff val="35000"/>
                  </a:schemeClr>
                </a:solidFill>
                <a:latin typeface="Arial" panose="020B0604020202020204" pitchFamily="34" charset="0"/>
                <a:cs typeface="Arial" panose="020B0604020202020204" pitchFamily="34" charset="0"/>
              </a:rPr>
              <a:t>Change is Inevitable</a:t>
            </a:r>
          </a:p>
          <a:p>
            <a:pPr lvl="0" algn="l"/>
            <a:endParaRPr lang="en-US" sz="2400" dirty="0"/>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Tree>
    <p:extLst>
      <p:ext uri="{BB962C8B-B14F-4D97-AF65-F5344CB8AC3E}">
        <p14:creationId xmlns:p14="http://schemas.microsoft.com/office/powerpoint/2010/main" val="446801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966" y="-215556"/>
            <a:ext cx="12279966" cy="8183630"/>
          </a:xfrm>
          <a:prstGeom prst="rect">
            <a:avLst/>
          </a:prstGeom>
        </p:spPr>
      </p:pic>
      <p:sp>
        <p:nvSpPr>
          <p:cNvPr id="7" name="Shape 45"/>
          <p:cNvSpPr txBox="1">
            <a:spLocks/>
          </p:cNvSpPr>
          <p:nvPr/>
        </p:nvSpPr>
        <p:spPr>
          <a:xfrm>
            <a:off x="1372749" y="3761248"/>
            <a:ext cx="4286119" cy="482188"/>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3600" b="1" cap="all" dirty="0">
                <a:solidFill>
                  <a:srgbClr val="FFFFFE"/>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Are you willing</a:t>
            </a:r>
          </a:p>
        </p:txBody>
      </p:sp>
      <p:sp>
        <p:nvSpPr>
          <p:cNvPr id="8" name="Shape 45"/>
          <p:cNvSpPr txBox="1">
            <a:spLocks/>
          </p:cNvSpPr>
          <p:nvPr/>
        </p:nvSpPr>
        <p:spPr>
          <a:xfrm>
            <a:off x="1503376" y="4078543"/>
            <a:ext cx="5822709" cy="107153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6600" b="1" cap="all" dirty="0">
                <a:solidFill>
                  <a:srgbClr val="FFFFFE"/>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to change?</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116307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8316" y="365200"/>
            <a:ext cx="1202083" cy="1053590"/>
          </a:xfrm>
          <a:prstGeom prst="rect">
            <a:avLst/>
          </a:prstGeom>
        </p:spPr>
      </p:pic>
      <p:sp>
        <p:nvSpPr>
          <p:cNvPr id="14" name="Repeat"/>
          <p:cNvSpPr txBox="1"/>
          <p:nvPr/>
        </p:nvSpPr>
        <p:spPr>
          <a:xfrm>
            <a:off x="10555760" y="4989558"/>
            <a:ext cx="1407950" cy="461665"/>
          </a:xfrm>
          <a:prstGeom prst="rect">
            <a:avLst/>
          </a:prstGeom>
          <a:noFill/>
        </p:spPr>
        <p:txBody>
          <a:bodyPr wrap="none" rtlCol="0">
            <a:spAutoFit/>
          </a:bodyPr>
          <a:lstStyle/>
          <a:p>
            <a:pPr algn="r"/>
            <a:r>
              <a:rPr lang="en-US" sz="2400" dirty="0">
                <a:solidFill>
                  <a:srgbClr val="0092B3"/>
                </a:solidFill>
                <a:latin typeface="Arial Rounded MT Bold" panose="020F0704030504030204" pitchFamily="34" charset="0"/>
                <a:ea typeface="PT Sans" panose="020B0503020203020204" pitchFamily="34" charset="0"/>
              </a:rPr>
              <a:t>REPEAT</a:t>
            </a:r>
          </a:p>
        </p:txBody>
      </p:sp>
      <p:sp>
        <p:nvSpPr>
          <p:cNvPr id="8" name="Shape 51"/>
          <p:cNvSpPr txBox="1">
            <a:spLocks/>
          </p:cNvSpPr>
          <p:nvPr/>
        </p:nvSpPr>
        <p:spPr>
          <a:xfrm>
            <a:off x="1649152" y="696600"/>
            <a:ext cx="8706484"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0092B3"/>
                </a:solidFill>
                <a:latin typeface="Arial Rounded MT Bold" panose="020F0704030504030204" pitchFamily="34" charset="0"/>
              </a:rPr>
              <a:t>REPEAT YOUR PROCESS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1863458" y="1589784"/>
            <a:ext cx="8706484"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342900" lvl="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Change is Inevitable</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Be pliable and put in the effort</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Tree>
    <p:extLst>
      <p:ext uri="{BB962C8B-B14F-4D97-AF65-F5344CB8AC3E}">
        <p14:creationId xmlns:p14="http://schemas.microsoft.com/office/powerpoint/2010/main" val="45142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321744" cy="7733466"/>
          </a:xfrm>
          <a:prstGeom prst="rect">
            <a:avLst/>
          </a:prstGeom>
        </p:spPr>
      </p:pic>
      <p:sp>
        <p:nvSpPr>
          <p:cNvPr id="7" name="Shape 45"/>
          <p:cNvSpPr txBox="1">
            <a:spLocks/>
          </p:cNvSpPr>
          <p:nvPr/>
        </p:nvSpPr>
        <p:spPr>
          <a:xfrm>
            <a:off x="2184916" y="4179071"/>
            <a:ext cx="4286119" cy="482188"/>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2812" b="1" cap="all" dirty="0">
                <a:solidFill>
                  <a:srgbClr val="FFFFFE"/>
                </a:solidFill>
                <a:latin typeface="Arial Unicode MS" panose="020B0604020202020204" pitchFamily="34" charset="-128"/>
                <a:ea typeface="Arial Unicode MS" panose="020B0604020202020204" pitchFamily="34" charset="-128"/>
                <a:cs typeface="Arial Unicode MS" panose="020B0604020202020204" pitchFamily="34" charset="-128"/>
              </a:rPr>
              <a:t>Are you putting</a:t>
            </a:r>
          </a:p>
        </p:txBody>
      </p:sp>
      <p:sp>
        <p:nvSpPr>
          <p:cNvPr id="10" name="Shape 45"/>
          <p:cNvSpPr txBox="1">
            <a:spLocks/>
          </p:cNvSpPr>
          <p:nvPr/>
        </p:nvSpPr>
        <p:spPr>
          <a:xfrm>
            <a:off x="2292069" y="5491695"/>
            <a:ext cx="4929037" cy="884012"/>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endParaRPr lang="en-US" sz="5625" b="1" cap="all" dirty="0">
              <a:solidFill>
                <a:srgbClr val="FFFFFE"/>
              </a:solidFill>
              <a:latin typeface="Avenir Next LT Pro Medium" pitchFamily="2" charset="0"/>
            </a:endParaRPr>
          </a:p>
        </p:txBody>
      </p:sp>
      <p:sp>
        <p:nvSpPr>
          <p:cNvPr id="11" name="Shape 45"/>
          <p:cNvSpPr txBox="1">
            <a:spLocks/>
          </p:cNvSpPr>
          <p:nvPr/>
        </p:nvSpPr>
        <p:spPr>
          <a:xfrm>
            <a:off x="2077763" y="4450822"/>
            <a:ext cx="4929037" cy="82775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5400" b="1" cap="all" dirty="0">
                <a:solidFill>
                  <a:srgbClr val="FFFFFE"/>
                </a:solidFill>
                <a:latin typeface="Arial Unicode MS" panose="020B0604020202020204" pitchFamily="34" charset="-128"/>
                <a:ea typeface="Arial Unicode MS" panose="020B0604020202020204" pitchFamily="34" charset="-128"/>
                <a:cs typeface="Arial Unicode MS" panose="020B0604020202020204" pitchFamily="34" charset="-128"/>
              </a:rPr>
              <a:t>In The time?</a:t>
            </a:r>
          </a:p>
        </p:txBody>
      </p:sp>
      <p:sp>
        <p:nvSpPr>
          <p:cNvPr id="12" name="Shape 45"/>
          <p:cNvSpPr txBox="1">
            <a:spLocks/>
          </p:cNvSpPr>
          <p:nvPr/>
        </p:nvSpPr>
        <p:spPr>
          <a:xfrm>
            <a:off x="2834032" y="1504223"/>
            <a:ext cx="3845109" cy="827750"/>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6600" b="1" cap="all" dirty="0">
                <a:solidFill>
                  <a:srgbClr val="FFFFFE"/>
                </a:solidFill>
                <a:latin typeface="Arial Unicode MS" panose="020B0604020202020204" pitchFamily="34" charset="-128"/>
                <a:ea typeface="Arial Unicode MS" panose="020B0604020202020204" pitchFamily="34" charset="-128"/>
                <a:cs typeface="Arial Unicode MS" panose="020B0604020202020204" pitchFamily="34" charset="-128"/>
              </a:rPr>
              <a:t>effort</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2030006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8316" y="365200"/>
            <a:ext cx="1202083" cy="1053590"/>
          </a:xfrm>
          <a:prstGeom prst="rect">
            <a:avLst/>
          </a:prstGeom>
        </p:spPr>
      </p:pic>
      <p:sp>
        <p:nvSpPr>
          <p:cNvPr id="14" name="Repeat"/>
          <p:cNvSpPr txBox="1"/>
          <p:nvPr/>
        </p:nvSpPr>
        <p:spPr>
          <a:xfrm>
            <a:off x="10555760" y="4989558"/>
            <a:ext cx="1407950" cy="461665"/>
          </a:xfrm>
          <a:prstGeom prst="rect">
            <a:avLst/>
          </a:prstGeom>
          <a:noFill/>
        </p:spPr>
        <p:txBody>
          <a:bodyPr wrap="none" rtlCol="0">
            <a:spAutoFit/>
          </a:bodyPr>
          <a:lstStyle/>
          <a:p>
            <a:pPr algn="r"/>
            <a:r>
              <a:rPr lang="en-US" sz="2400" dirty="0">
                <a:solidFill>
                  <a:srgbClr val="0092B3"/>
                </a:solidFill>
                <a:latin typeface="Arial Rounded MT Bold" panose="020F0704030504030204" pitchFamily="34" charset="0"/>
                <a:ea typeface="PT Sans" panose="020B0503020203020204" pitchFamily="34" charset="0"/>
              </a:rPr>
              <a:t>REPEAT</a:t>
            </a:r>
          </a:p>
        </p:txBody>
      </p:sp>
      <p:sp>
        <p:nvSpPr>
          <p:cNvPr id="8" name="Shape 51"/>
          <p:cNvSpPr txBox="1">
            <a:spLocks/>
          </p:cNvSpPr>
          <p:nvPr/>
        </p:nvSpPr>
        <p:spPr>
          <a:xfrm>
            <a:off x="1649152" y="696600"/>
            <a:ext cx="8706484"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0092B3"/>
                </a:solidFill>
                <a:latin typeface="Arial Rounded MT Bold" panose="020F0704030504030204" pitchFamily="34" charset="0"/>
              </a:rPr>
              <a:t>REPEAT YOUR PROCESS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1863458" y="1589784"/>
            <a:ext cx="8706484"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342900" lvl="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Change is Inevitable</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Be pliable and put in the effort</a:t>
            </a:r>
          </a:p>
          <a:p>
            <a:pPr marL="342900" lvl="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Look at new tools annually </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Tree>
    <p:extLst>
      <p:ext uri="{BB962C8B-B14F-4D97-AF65-F5344CB8AC3E}">
        <p14:creationId xmlns:p14="http://schemas.microsoft.com/office/powerpoint/2010/main" val="1265835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86492"/>
            <a:ext cx="12292642" cy="8074037"/>
          </a:xfrm>
          <a:prstGeom prst="rect">
            <a:avLst/>
          </a:prstGeom>
        </p:spPr>
      </p:pic>
      <p:sp>
        <p:nvSpPr>
          <p:cNvPr id="7" name="Shape 45"/>
          <p:cNvSpPr txBox="1">
            <a:spLocks/>
          </p:cNvSpPr>
          <p:nvPr/>
        </p:nvSpPr>
        <p:spPr>
          <a:xfrm>
            <a:off x="2228460" y="4278012"/>
            <a:ext cx="4286119" cy="482188"/>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3000" b="1" cap="all" dirty="0">
                <a:solidFill>
                  <a:srgbClr val="FFFFFE"/>
                </a:solidFill>
                <a:latin typeface="Arial Unicode MS" panose="020B0604020202020204" pitchFamily="34" charset="-128"/>
                <a:ea typeface="Arial Unicode MS" panose="020B0604020202020204" pitchFamily="34" charset="-128"/>
                <a:cs typeface="Arial Unicode MS" panose="020B0604020202020204" pitchFamily="34" charset="-128"/>
              </a:rPr>
              <a:t>Are you making</a:t>
            </a:r>
          </a:p>
        </p:txBody>
      </p:sp>
      <p:sp>
        <p:nvSpPr>
          <p:cNvPr id="8" name="Shape 45"/>
          <p:cNvSpPr txBox="1">
            <a:spLocks/>
          </p:cNvSpPr>
          <p:nvPr/>
        </p:nvSpPr>
        <p:spPr>
          <a:xfrm>
            <a:off x="2006328" y="4577908"/>
            <a:ext cx="6429179" cy="884013"/>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5400" b="1" cap="all" dirty="0">
                <a:solidFill>
                  <a:srgbClr val="D1C9F7"/>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Right choices?</a:t>
            </a:r>
          </a:p>
        </p:txBody>
      </p:sp>
      <p:sp>
        <p:nvSpPr>
          <p:cNvPr id="10" name="Shape 45"/>
          <p:cNvSpPr txBox="1">
            <a:spLocks/>
          </p:cNvSpPr>
          <p:nvPr/>
        </p:nvSpPr>
        <p:spPr>
          <a:xfrm>
            <a:off x="2292069" y="5491695"/>
            <a:ext cx="4929037" cy="884012"/>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endParaRPr lang="en-US" sz="5625" b="1" cap="all" dirty="0">
              <a:solidFill>
                <a:srgbClr val="FFFFFE"/>
              </a:solidFill>
              <a:latin typeface="Avenir Next LT Pro Medium" pitchFamily="2" charset="0"/>
            </a:endParaRPr>
          </a:p>
        </p:txBody>
      </p:sp>
      <p:sp>
        <p:nvSpPr>
          <p:cNvPr id="12" name="Shape 45"/>
          <p:cNvSpPr txBox="1">
            <a:spLocks/>
          </p:cNvSpPr>
          <p:nvPr/>
        </p:nvSpPr>
        <p:spPr>
          <a:xfrm>
            <a:off x="1927239" y="1127763"/>
            <a:ext cx="4985190" cy="1607295"/>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8800" b="1" spc="-211" dirty="0">
                <a:solidFill>
                  <a:srgbClr val="D1C9F7"/>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Research</a:t>
            </a:r>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4752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grpId="0" nodeType="withEffect" nodePh="1">
                                  <p:stCondLst>
                                    <p:cond delay="0"/>
                                  </p:stCondLst>
                                  <p:endCondLst>
                                    <p:cond evt="begin" delay="0">
                                      <p:tn val="11"/>
                                    </p:cond>
                                  </p:end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8316" y="365200"/>
            <a:ext cx="1202083" cy="1053590"/>
          </a:xfrm>
          <a:prstGeom prst="rect">
            <a:avLst/>
          </a:prstGeom>
        </p:spPr>
      </p:pic>
      <p:sp>
        <p:nvSpPr>
          <p:cNvPr id="14" name="Repeat"/>
          <p:cNvSpPr txBox="1"/>
          <p:nvPr/>
        </p:nvSpPr>
        <p:spPr>
          <a:xfrm>
            <a:off x="10555760" y="4989558"/>
            <a:ext cx="1407950" cy="461665"/>
          </a:xfrm>
          <a:prstGeom prst="rect">
            <a:avLst/>
          </a:prstGeom>
          <a:noFill/>
        </p:spPr>
        <p:txBody>
          <a:bodyPr wrap="none" rtlCol="0">
            <a:spAutoFit/>
          </a:bodyPr>
          <a:lstStyle/>
          <a:p>
            <a:pPr algn="r"/>
            <a:r>
              <a:rPr lang="en-US" sz="2400" dirty="0">
                <a:solidFill>
                  <a:srgbClr val="0092B3"/>
                </a:solidFill>
                <a:latin typeface="Arial Rounded MT Bold" panose="020F0704030504030204" pitchFamily="34" charset="0"/>
                <a:ea typeface="PT Sans" panose="020B0503020203020204" pitchFamily="34" charset="0"/>
              </a:rPr>
              <a:t>REPEAT</a:t>
            </a:r>
          </a:p>
        </p:txBody>
      </p:sp>
      <p:sp>
        <p:nvSpPr>
          <p:cNvPr id="8" name="Shape 51"/>
          <p:cNvSpPr txBox="1">
            <a:spLocks/>
          </p:cNvSpPr>
          <p:nvPr/>
        </p:nvSpPr>
        <p:spPr>
          <a:xfrm>
            <a:off x="1649152" y="696600"/>
            <a:ext cx="8706484" cy="4821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defRPr sz="1800"/>
            </a:pPr>
            <a:r>
              <a:rPr lang="en-US" sz="3200" b="1" cap="none" dirty="0">
                <a:solidFill>
                  <a:srgbClr val="0092B3"/>
                </a:solidFill>
                <a:latin typeface="Arial Rounded MT Bold" panose="020F0704030504030204" pitchFamily="34" charset="0"/>
              </a:rPr>
              <a:t>REPEAT YOUR PROCESS</a:t>
            </a:r>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sp>
        <p:nvSpPr>
          <p:cNvPr id="9" name="Shape 51"/>
          <p:cNvSpPr txBox="1">
            <a:spLocks/>
          </p:cNvSpPr>
          <p:nvPr/>
        </p:nvSpPr>
        <p:spPr>
          <a:xfrm>
            <a:off x="1863458" y="1589784"/>
            <a:ext cx="8706484" cy="39998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ctr" defTabSz="584200">
              <a:defRPr sz="5800" cap="all">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marL="342900" lvl="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Change is Inevitable</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Be pliable and put in the effort</a:t>
            </a:r>
          </a:p>
          <a:p>
            <a:pPr marL="342900" lvl="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Look at new tools annually </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Review your current workflow each year</a:t>
            </a:r>
          </a:p>
          <a:p>
            <a:pPr marL="342900" lvl="0" indent="-342900" algn="l">
              <a:buFont typeface="Arial" panose="020B0604020202020204" pitchFamily="34" charset="0"/>
              <a:buChar char="•"/>
            </a:pPr>
            <a:endParaRPr lang="en-US" sz="2400" dirty="0"/>
          </a:p>
          <a:p>
            <a:pPr lvl="0">
              <a:defRPr sz="1800"/>
            </a:pPr>
            <a:endParaRPr lang="en-US" sz="2531" cap="none" dirty="0">
              <a:solidFill>
                <a:schemeClr val="tx1"/>
              </a:solidFill>
              <a:effectLst>
                <a:outerShdw blurRad="38100" dist="38100" dir="2700000" algn="tl">
                  <a:srgbClr val="000000">
                    <a:alpha val="43137"/>
                  </a:srgbClr>
                </a:outerShdw>
              </a:effectLst>
              <a:latin typeface="Avenir Next LT Pro Medium" pitchFamily="2" charset="0"/>
            </a:endParaRPr>
          </a:p>
        </p:txBody>
      </p:sp>
      <p:grpSp>
        <p:nvGrpSpPr>
          <p:cNvPr id="5" name="Group 4"/>
          <p:cNvGrpSpPr/>
          <p:nvPr/>
        </p:nvGrpSpPr>
        <p:grpSpPr>
          <a:xfrm>
            <a:off x="10693096" y="5449478"/>
            <a:ext cx="1133720" cy="1069675"/>
            <a:chOff x="3518338" y="1292771"/>
            <a:chExt cx="5291959" cy="5291959"/>
          </a:xfrm>
        </p:grpSpPr>
        <p:pic>
          <p:nvPicPr>
            <p:cNvPr id="7"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0"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1"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2"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Tree>
    <p:extLst>
      <p:ext uri="{BB962C8B-B14F-4D97-AF65-F5344CB8AC3E}">
        <p14:creationId xmlns:p14="http://schemas.microsoft.com/office/powerpoint/2010/main" val="14651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18456"/>
            <a:ext cx="13589478" cy="9059652"/>
          </a:xfrm>
          <a:prstGeom prst="rect">
            <a:avLst/>
          </a:prstGeom>
        </p:spPr>
      </p:pic>
      <p:sp>
        <p:nvSpPr>
          <p:cNvPr id="7" name="Shape 45"/>
          <p:cNvSpPr txBox="1">
            <a:spLocks/>
          </p:cNvSpPr>
          <p:nvPr/>
        </p:nvSpPr>
        <p:spPr>
          <a:xfrm>
            <a:off x="2952179" y="4948872"/>
            <a:ext cx="6072002" cy="589341"/>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3600" b="1" cap="all" dirty="0">
                <a:solidFill>
                  <a:srgbClr val="3E2F29"/>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Are you working</a:t>
            </a:r>
          </a:p>
        </p:txBody>
      </p:sp>
      <p:sp>
        <p:nvSpPr>
          <p:cNvPr id="8" name="Shape 45"/>
          <p:cNvSpPr txBox="1">
            <a:spLocks/>
          </p:cNvSpPr>
          <p:nvPr/>
        </p:nvSpPr>
        <p:spPr>
          <a:xfrm>
            <a:off x="2941293" y="5245534"/>
            <a:ext cx="7179250" cy="857224"/>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6600" b="1" cap="all" dirty="0">
                <a:solidFill>
                  <a:srgbClr val="3E2F29"/>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Together?</a:t>
            </a:r>
          </a:p>
        </p:txBody>
      </p:sp>
      <p:sp>
        <p:nvSpPr>
          <p:cNvPr id="11" name="Shape 45"/>
          <p:cNvSpPr txBox="1">
            <a:spLocks/>
          </p:cNvSpPr>
          <p:nvPr/>
        </p:nvSpPr>
        <p:spPr>
          <a:xfrm>
            <a:off x="2636490" y="480589"/>
            <a:ext cx="6482755" cy="1339412"/>
          </a:xfrm>
          <a:prstGeom prst="rect">
            <a:avLst/>
          </a:prstGeom>
        </p:spPr>
        <p:txBody>
          <a:bodyPr/>
          <a:lstStyle>
            <a:lvl1pPr defTabSz="584200">
              <a:defRPr sz="3200" spc="-100">
                <a:solidFill>
                  <a:srgbClr val="44474A"/>
                </a:solidFill>
                <a:latin typeface="Avenir Next"/>
                <a:ea typeface="Avenir Next"/>
                <a:cs typeface="Avenir Next"/>
                <a:sym typeface="Avenir Next"/>
              </a:defRPr>
            </a:lvl1pPr>
            <a:lvl2pPr defTabSz="584200">
              <a:defRPr sz="3200">
                <a:solidFill>
                  <a:srgbClr val="44474A"/>
                </a:solidFill>
                <a:latin typeface="Avenir Next"/>
                <a:ea typeface="Avenir Next"/>
                <a:cs typeface="Avenir Next"/>
                <a:sym typeface="Avenir Next"/>
              </a:defRPr>
            </a:lvl2pPr>
            <a:lvl3pPr defTabSz="584200">
              <a:defRPr sz="3200">
                <a:solidFill>
                  <a:srgbClr val="44474A"/>
                </a:solidFill>
                <a:latin typeface="Avenir Next"/>
                <a:ea typeface="Avenir Next"/>
                <a:cs typeface="Avenir Next"/>
                <a:sym typeface="Avenir Next"/>
              </a:defRPr>
            </a:lvl3pPr>
            <a:lvl4pPr defTabSz="584200">
              <a:defRPr sz="3200">
                <a:solidFill>
                  <a:srgbClr val="44474A"/>
                </a:solidFill>
                <a:latin typeface="Avenir Next"/>
                <a:ea typeface="Avenir Next"/>
                <a:cs typeface="Avenir Next"/>
                <a:sym typeface="Avenir Next"/>
              </a:defRPr>
            </a:lvl4pPr>
            <a:lvl5pPr defTabSz="584200">
              <a:defRPr sz="3200">
                <a:solidFill>
                  <a:srgbClr val="44474A"/>
                </a:solidFill>
                <a:latin typeface="Avenir Next"/>
                <a:ea typeface="Avenir Next"/>
                <a:cs typeface="Avenir Next"/>
                <a:sym typeface="Avenir Next"/>
              </a:defRPr>
            </a:lvl5pPr>
            <a:lvl6pPr defTabSz="584200">
              <a:defRPr sz="3200">
                <a:solidFill>
                  <a:srgbClr val="44474A"/>
                </a:solidFill>
                <a:latin typeface="Avenir Next"/>
                <a:ea typeface="Avenir Next"/>
                <a:cs typeface="Avenir Next"/>
                <a:sym typeface="Avenir Next"/>
              </a:defRPr>
            </a:lvl6pPr>
            <a:lvl7pPr defTabSz="584200">
              <a:defRPr sz="3200">
                <a:solidFill>
                  <a:srgbClr val="44474A"/>
                </a:solidFill>
                <a:latin typeface="Avenir Next"/>
                <a:ea typeface="Avenir Next"/>
                <a:cs typeface="Avenir Next"/>
                <a:sym typeface="Avenir Next"/>
              </a:defRPr>
            </a:lvl7pPr>
            <a:lvl8pPr defTabSz="584200">
              <a:defRPr sz="3200">
                <a:solidFill>
                  <a:srgbClr val="44474A"/>
                </a:solidFill>
                <a:latin typeface="Avenir Next"/>
                <a:ea typeface="Avenir Next"/>
                <a:cs typeface="Avenir Next"/>
                <a:sym typeface="Avenir Next"/>
              </a:defRPr>
            </a:lvl8pPr>
            <a:lvl9pPr defTabSz="584200">
              <a:defRPr sz="3200">
                <a:solidFill>
                  <a:srgbClr val="44474A"/>
                </a:solidFill>
                <a:latin typeface="Avenir Next"/>
                <a:ea typeface="Avenir Next"/>
                <a:cs typeface="Avenir Next"/>
                <a:sym typeface="Avenir Next"/>
              </a:defRPr>
            </a:lvl9pPr>
          </a:lstStyle>
          <a:p>
            <a:pPr algn="l">
              <a:defRPr sz="1800" b="0" cap="none" spc="0">
                <a:solidFill>
                  <a:srgbClr val="000000"/>
                </a:solidFill>
              </a:defRPr>
            </a:pPr>
            <a:r>
              <a:rPr lang="en-US" sz="9600" b="1" spc="-150" dirty="0">
                <a:solidFill>
                  <a:srgbClr val="3E2F29"/>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Teamwork</a:t>
            </a: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228217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 y="-965076"/>
            <a:ext cx="12191814" cy="8127876"/>
          </a:xfrm>
          <a:prstGeom prst="rect">
            <a:avLst/>
          </a:prstGeom>
        </p:spPr>
      </p:pic>
      <p:sp>
        <p:nvSpPr>
          <p:cNvPr id="5" name="Shape 85"/>
          <p:cNvSpPr txBox="1">
            <a:spLocks/>
          </p:cNvSpPr>
          <p:nvPr/>
        </p:nvSpPr>
        <p:spPr>
          <a:xfrm>
            <a:off x="1911875" y="1695449"/>
            <a:ext cx="6987171" cy="375035"/>
          </a:xfrm>
          <a:prstGeom prst="rect">
            <a:avLst/>
          </a:prstGeom>
          <a:ln w="12700">
            <a:miter lim="400000"/>
          </a:ln>
          <a:extLst>
            <a:ext uri="{C572A759-6A51-4108-AA02-DFA0A04FC94B}">
              <ma14:wrappingTextBoxFlag xmlns:ma14="http://schemas.microsoft.com/office/mac/drawingml/2011/main" xmlns="" val="1"/>
            </a:ext>
          </a:extLst>
        </p:spPr>
        <p:txBody>
          <a:bodyPr lIns="34287" tIns="0" rIns="34287" bIns="0">
            <a:noAutofit/>
          </a:bodyPr>
          <a:lstStyle>
            <a:lvl1pPr marL="296333" indent="-296333" defTabSz="584200">
              <a:buSzPct val="75000"/>
              <a:buChar char="•"/>
              <a:defRPr sz="2400">
                <a:solidFill>
                  <a:srgbClr val="44474A"/>
                </a:solidFill>
                <a:latin typeface="Avenir Next Medium"/>
                <a:ea typeface="Avenir Next Medium"/>
                <a:cs typeface="Avenir Next Medium"/>
                <a:sym typeface="Avenir Next Medium"/>
              </a:defRPr>
            </a:lvl1pPr>
            <a:lvl2pPr marL="740833" indent="-296333" defTabSz="584200">
              <a:buSzPct val="75000"/>
              <a:buChar char="•"/>
              <a:defRPr sz="2400">
                <a:solidFill>
                  <a:srgbClr val="44474A"/>
                </a:solidFill>
                <a:latin typeface="Avenir Next Medium"/>
                <a:ea typeface="Avenir Next Medium"/>
                <a:cs typeface="Avenir Next Medium"/>
                <a:sym typeface="Avenir Next Medium"/>
              </a:defRPr>
            </a:lvl2pPr>
            <a:lvl3pPr marL="1185333" indent="-296333" defTabSz="584200">
              <a:buSzPct val="75000"/>
              <a:buChar char="•"/>
              <a:defRPr sz="2400">
                <a:solidFill>
                  <a:srgbClr val="44474A"/>
                </a:solidFill>
                <a:latin typeface="Avenir Next Medium"/>
                <a:ea typeface="Avenir Next Medium"/>
                <a:cs typeface="Avenir Next Medium"/>
                <a:sym typeface="Avenir Next Medium"/>
              </a:defRPr>
            </a:lvl3pPr>
            <a:lvl4pPr marL="1629833" indent="-296333" defTabSz="584200">
              <a:buSzPct val="75000"/>
              <a:buChar char="•"/>
              <a:defRPr sz="2400">
                <a:solidFill>
                  <a:srgbClr val="44474A"/>
                </a:solidFill>
                <a:latin typeface="Avenir Next Medium"/>
                <a:ea typeface="Avenir Next Medium"/>
                <a:cs typeface="Avenir Next Medium"/>
                <a:sym typeface="Avenir Next Medium"/>
              </a:defRPr>
            </a:lvl4pPr>
            <a:lvl5pPr marL="2074333" indent="-296333" defTabSz="584200">
              <a:buSzPct val="75000"/>
              <a:buChar char="•"/>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marL="0" indent="0" algn="r">
              <a:lnSpc>
                <a:spcPts val="2025"/>
              </a:lnSpc>
              <a:spcBef>
                <a:spcPts val="225"/>
              </a:spcBef>
              <a:buSzTx/>
              <a:buNone/>
              <a:defRPr sz="1800"/>
            </a:pPr>
            <a:r>
              <a:rPr lang="en-US" sz="4400" b="1" dirty="0">
                <a:solidFill>
                  <a:schemeClr val="bg1"/>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rPr>
              <a:t>And my life will be great.</a:t>
            </a:r>
            <a:endParaRPr lang="en-US" sz="4400" b="1" u="sng" dirty="0">
              <a:solidFill>
                <a:schemeClr val="bg1"/>
              </a:solidFill>
              <a:effectLst>
                <a:outerShdw blurRad="38100" dist="38100" dir="2700000" algn="tl">
                  <a:srgbClr val="000000">
                    <a:alpha val="43137"/>
                  </a:srgbClr>
                </a:outerShdw>
              </a:effectLst>
              <a:latin typeface="Arial" panose="020B0604020202020204" pitchFamily="34" charset="0"/>
              <a:ea typeface="Avenir Next"/>
              <a:cs typeface="Arial" panose="020B0604020202020204" pitchFamily="34" charset="0"/>
              <a:sym typeface="Avenir Nex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spTree>
    <p:extLst>
      <p:ext uri="{BB962C8B-B14F-4D97-AF65-F5344CB8AC3E}">
        <p14:creationId xmlns:p14="http://schemas.microsoft.com/office/powerpoint/2010/main" val="65767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hape 54"/>
          <p:cNvSpPr>
            <a:spLocks noGrp="1"/>
          </p:cNvSpPr>
          <p:nvPr>
            <p:ph type="body" idx="1"/>
          </p:nvPr>
        </p:nvSpPr>
        <p:spPr>
          <a:xfrm>
            <a:off x="2091026" y="2532501"/>
            <a:ext cx="8130870" cy="1614159"/>
          </a:xfrm>
          <a:prstGeom prst="rect">
            <a:avLst/>
          </a:prstGeom>
          <a:ln w="12700">
            <a:miter lim="400000"/>
          </a:ln>
          <a:extLst>
            <a:ext uri="{C572A759-6A51-4108-AA02-DFA0A04FC94B}">
              <ma14:wrappingTextBoxFlag xmlns="" xmlns:ma14="http://schemas.microsoft.com/office/mac/drawingml/2011/main" val="1"/>
            </a:ext>
          </a:extLst>
        </p:spPr>
        <p:txBody>
          <a:bodyPr vert="horz" wrap="square" lIns="35718" tIns="35718" rIns="35718" bIns="35718" rtlCol="0" anchor="ctr">
            <a:spAutoFit/>
          </a:bodyPr>
          <a:lstStyle/>
          <a:p>
            <a:pPr lvl="0">
              <a:defRPr sz="1800"/>
            </a:pPr>
            <a:r>
              <a:rPr lang="en-US" sz="3094" dirty="0">
                <a:solidFill>
                  <a:schemeClr val="bg1"/>
                </a:solidFill>
                <a:effectLst>
                  <a:outerShdw blurRad="38100" dist="38100" dir="2700000" algn="tl">
                    <a:srgbClr val="000000">
                      <a:alpha val="43137"/>
                    </a:srgbClr>
                  </a:outerShdw>
                </a:effectLst>
                <a:sym typeface="Avenir Next Demi Bold"/>
              </a:rPr>
              <a:t>WORKSPACE™ &amp; WORKSPACE™</a:t>
            </a:r>
          </a:p>
          <a:p>
            <a:pPr lvl="0">
              <a:defRPr sz="1800"/>
            </a:pPr>
            <a:r>
              <a:rPr lang="en-US" sz="3094" dirty="0">
                <a:solidFill>
                  <a:schemeClr val="bg1"/>
                </a:solidFill>
                <a:effectLst>
                  <a:outerShdw blurRad="38100" dist="38100" dir="2700000" algn="tl">
                    <a:srgbClr val="000000">
                      <a:alpha val="43137"/>
                    </a:srgbClr>
                  </a:outerShdw>
                </a:effectLst>
                <a:sym typeface="Avenir Next Demi Bold"/>
              </a:rPr>
              <a:t>ONLINE DEMO</a:t>
            </a:r>
          </a:p>
          <a:p>
            <a:pPr lvl="0">
              <a:defRPr sz="1800"/>
            </a:pPr>
            <a:endParaRPr lang="en-US" sz="3094" dirty="0">
              <a:solidFill>
                <a:schemeClr val="bg1"/>
              </a:solidFill>
              <a:effectLst>
                <a:outerShdw blurRad="38100" dist="38100" dir="2700000" algn="tl">
                  <a:srgbClr val="000000">
                    <a:alpha val="43137"/>
                  </a:srgbClr>
                </a:outerShdw>
              </a:effectLst>
              <a:sym typeface="Avenir Next Demi Bold"/>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199094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hape 40"/>
          <p:cNvSpPr txBox="1">
            <a:spLocks/>
          </p:cNvSpPr>
          <p:nvPr/>
        </p:nvSpPr>
        <p:spPr>
          <a:xfrm>
            <a:off x="1323112" y="1768599"/>
            <a:ext cx="3573318" cy="58934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5625" cap="all" dirty="0">
                <a:solidFill>
                  <a:schemeClr val="tx1">
                    <a:lumMod val="50000"/>
                    <a:lumOff val="50000"/>
                  </a:schemeClr>
                </a:solidFill>
                <a:latin typeface="Tw Cen MT Condensed" panose="020B0606020104020203" pitchFamily="34" charset="0"/>
                <a:ea typeface="Avenir Next"/>
                <a:cs typeface="Lato" panose="020F0502020204030203" pitchFamily="34" charset="0"/>
                <a:sym typeface="Avenir Next"/>
              </a:rPr>
              <a:t>Four things to</a:t>
            </a:r>
          </a:p>
        </p:txBody>
      </p:sp>
      <p:sp>
        <p:nvSpPr>
          <p:cNvPr id="28" name="Shape 40"/>
          <p:cNvSpPr txBox="1">
            <a:spLocks/>
          </p:cNvSpPr>
          <p:nvPr/>
        </p:nvSpPr>
        <p:spPr>
          <a:xfrm>
            <a:off x="1316899" y="2357941"/>
            <a:ext cx="4982614" cy="69649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6750" cap="all" dirty="0">
                <a:solidFill>
                  <a:schemeClr val="tx1">
                    <a:lumMod val="50000"/>
                    <a:lumOff val="50000"/>
                  </a:schemeClr>
                </a:solidFill>
                <a:latin typeface="Tw Cen MT Condensed" panose="020B0606020104020203" pitchFamily="34" charset="0"/>
                <a:ea typeface="Avenir Next"/>
                <a:cs typeface="Lato" panose="020F0502020204030203" pitchFamily="34" charset="0"/>
                <a:sym typeface="Avenir Next"/>
              </a:rPr>
              <a:t>know about</a:t>
            </a:r>
          </a:p>
        </p:txBody>
      </p:sp>
      <p:sp>
        <p:nvSpPr>
          <p:cNvPr id="29" name="Shape 40"/>
          <p:cNvSpPr txBox="1">
            <a:spLocks/>
          </p:cNvSpPr>
          <p:nvPr/>
        </p:nvSpPr>
        <p:spPr>
          <a:xfrm>
            <a:off x="1284289" y="3341515"/>
            <a:ext cx="3565554" cy="89361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11601" cap="all" dirty="0">
                <a:solidFill>
                  <a:schemeClr val="tx1">
                    <a:lumMod val="50000"/>
                    <a:lumOff val="50000"/>
                  </a:schemeClr>
                </a:solidFill>
                <a:latin typeface="Tw Cen MT Condensed" panose="020B0606020104020203" pitchFamily="34" charset="0"/>
                <a:ea typeface="Avenir Next"/>
                <a:cs typeface="Lato" panose="020F0502020204030203" pitchFamily="34" charset="0"/>
                <a:sym typeface="Avenir Next"/>
              </a:rPr>
              <a:t>Perfect</a:t>
            </a:r>
          </a:p>
        </p:txBody>
      </p:sp>
      <p:sp>
        <p:nvSpPr>
          <p:cNvPr id="30" name="Shape 40"/>
          <p:cNvSpPr txBox="1">
            <a:spLocks/>
          </p:cNvSpPr>
          <p:nvPr/>
        </p:nvSpPr>
        <p:spPr>
          <a:xfrm>
            <a:off x="1342996" y="4033468"/>
            <a:ext cx="3940590" cy="89361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indent="0" algn="ctr" defTabSz="584200">
              <a:buSzTx/>
              <a:buNone/>
              <a:defRPr sz="2400">
                <a:solidFill>
                  <a:srgbClr val="44474A"/>
                </a:solidFill>
                <a:latin typeface="Avenir Next Medium"/>
                <a:ea typeface="Avenir Next Medium"/>
                <a:cs typeface="Avenir Next Medium"/>
                <a:sym typeface="Avenir Next Medium"/>
              </a:defRPr>
            </a:lvl1pPr>
            <a:lvl2pPr marL="0" indent="0" algn="ctr" defTabSz="584200">
              <a:buSzTx/>
              <a:buNone/>
              <a:defRPr sz="2400">
                <a:solidFill>
                  <a:srgbClr val="44474A"/>
                </a:solidFill>
                <a:latin typeface="Avenir Next Medium"/>
                <a:ea typeface="Avenir Next Medium"/>
                <a:cs typeface="Avenir Next Medium"/>
                <a:sym typeface="Avenir Next Medium"/>
              </a:defRPr>
            </a:lvl2pPr>
            <a:lvl3pPr marL="0" indent="0" algn="ctr" defTabSz="584200">
              <a:buSzTx/>
              <a:buNone/>
              <a:defRPr sz="2400">
                <a:solidFill>
                  <a:srgbClr val="44474A"/>
                </a:solidFill>
                <a:latin typeface="Avenir Next Medium"/>
                <a:ea typeface="Avenir Next Medium"/>
                <a:cs typeface="Avenir Next Medium"/>
                <a:sym typeface="Avenir Next Medium"/>
              </a:defRPr>
            </a:lvl3pPr>
            <a:lvl4pPr marL="0" indent="0" algn="ctr" defTabSz="584200">
              <a:buSzTx/>
              <a:buNone/>
              <a:defRPr sz="2400">
                <a:solidFill>
                  <a:srgbClr val="44474A"/>
                </a:solidFill>
                <a:latin typeface="Avenir Next Medium"/>
                <a:ea typeface="Avenir Next Medium"/>
                <a:cs typeface="Avenir Next Medium"/>
                <a:sym typeface="Avenir Next Medium"/>
              </a:defRPr>
            </a:lvl4pPr>
            <a:lvl5pPr marL="0" indent="0" algn="ctr" defTabSz="584200">
              <a:buSzTx/>
              <a:buNone/>
              <a:defRPr sz="2400">
                <a:solidFill>
                  <a:srgbClr val="44474A"/>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lgn="l" defTabSz="303956">
              <a:lnSpc>
                <a:spcPts val="5765"/>
              </a:lnSpc>
              <a:defRPr sz="1800">
                <a:solidFill>
                  <a:srgbClr val="000000"/>
                </a:solidFill>
              </a:defRPr>
            </a:pPr>
            <a:r>
              <a:rPr lang="en-US" sz="7875" cap="all" dirty="0">
                <a:solidFill>
                  <a:schemeClr val="tx1">
                    <a:lumMod val="50000"/>
                    <a:lumOff val="50000"/>
                  </a:schemeClr>
                </a:solidFill>
                <a:latin typeface="Tw Cen MT Condensed" panose="020B0606020104020203" pitchFamily="34" charset="0"/>
                <a:ea typeface="Avenir Next"/>
                <a:cs typeface="Lato" panose="020F0502020204030203" pitchFamily="34" charset="0"/>
                <a:sym typeface="Avenir Next"/>
              </a:rPr>
              <a:t>workflow</a:t>
            </a:r>
          </a:p>
        </p:txBody>
      </p:sp>
      <p:pic>
        <p:nvPicPr>
          <p:cNvPr id="31" name="Picture 3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40552" y="6219759"/>
            <a:ext cx="1451933" cy="403315"/>
          </a:xfrm>
          <a:prstGeom prst="rect">
            <a:avLst/>
          </a:prstGeom>
        </p:spPr>
      </p:pic>
      <p:grpSp>
        <p:nvGrpSpPr>
          <p:cNvPr id="11" name="Group 10"/>
          <p:cNvGrpSpPr/>
          <p:nvPr/>
        </p:nvGrpSpPr>
        <p:grpSpPr>
          <a:xfrm>
            <a:off x="5462038" y="723125"/>
            <a:ext cx="5199597" cy="5236780"/>
            <a:chOff x="3518338" y="1292771"/>
            <a:chExt cx="5291959" cy="5291959"/>
          </a:xfrm>
        </p:grpSpPr>
        <p:pic>
          <p:nvPicPr>
            <p:cNvPr id="12" name="Repea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3" name="Perfec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4" name="Discov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pic>
          <p:nvPicPr>
            <p:cNvPr id="15" name="Def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8338" y="1292771"/>
              <a:ext cx="5291959" cy="5291959"/>
            </a:xfrm>
            <a:prstGeom prst="rect">
              <a:avLst/>
            </a:prstGeom>
          </p:spPr>
        </p:pic>
      </p:grpSp>
    </p:spTree>
    <p:extLst>
      <p:ext uri="{BB962C8B-B14F-4D97-AF65-F5344CB8AC3E}">
        <p14:creationId xmlns:p14="http://schemas.microsoft.com/office/powerpoint/2010/main" val="1397091284"/>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hape 54"/>
          <p:cNvSpPr>
            <a:spLocks noGrp="1"/>
          </p:cNvSpPr>
          <p:nvPr>
            <p:ph type="body" idx="1"/>
          </p:nvPr>
        </p:nvSpPr>
        <p:spPr>
          <a:xfrm>
            <a:off x="1863458" y="2818035"/>
            <a:ext cx="8130870" cy="1563760"/>
          </a:xfrm>
          <a:prstGeom prst="rect">
            <a:avLst/>
          </a:prstGeom>
          <a:ln w="12700">
            <a:miter lim="400000"/>
          </a:ln>
          <a:extLst>
            <a:ext uri="{C572A759-6A51-4108-AA02-DFA0A04FC94B}">
              <ma14:wrappingTextBoxFlag xmlns="" xmlns:ma14="http://schemas.microsoft.com/office/mac/drawingml/2011/main" val="1"/>
            </a:ext>
          </a:extLst>
        </p:spPr>
        <p:txBody>
          <a:bodyPr vert="horz" wrap="square" lIns="35718" tIns="35718" rIns="35718" bIns="35718" rtlCol="0" anchor="ctr">
            <a:spAutoFit/>
          </a:bodyPr>
          <a:lstStyle/>
          <a:p>
            <a:pPr lvl="0">
              <a:defRPr sz="1800"/>
            </a:pPr>
            <a:r>
              <a:rPr lang="en-US" sz="6750" dirty="0">
                <a:solidFill>
                  <a:schemeClr val="bg1"/>
                </a:solidFill>
                <a:effectLst>
                  <a:outerShdw blurRad="38100" dist="38100" dir="2700000" algn="tl">
                    <a:srgbClr val="000000">
                      <a:alpha val="43137"/>
                    </a:srgbClr>
                  </a:outerShdw>
                </a:effectLst>
                <a:sym typeface="Avenir Next Demi Bold"/>
              </a:rPr>
              <a:t>Q &amp; A</a:t>
            </a:r>
          </a:p>
          <a:p>
            <a:pPr lvl="0">
              <a:defRPr sz="1800"/>
            </a:pPr>
            <a:endParaRPr lang="en-US" sz="3094" dirty="0">
              <a:solidFill>
                <a:schemeClr val="bg1"/>
              </a:solidFill>
              <a:effectLst>
                <a:outerShdw blurRad="38100" dist="38100" dir="2700000" algn="tl">
                  <a:srgbClr val="000000">
                    <a:alpha val="43137"/>
                  </a:srgbClr>
                </a:outerShdw>
              </a:effectLst>
              <a:sym typeface="Avenir Next Demi Bold"/>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Tree>
    <p:extLst>
      <p:ext uri="{BB962C8B-B14F-4D97-AF65-F5344CB8AC3E}">
        <p14:creationId xmlns:p14="http://schemas.microsoft.com/office/powerpoint/2010/main" val="923146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19148" y="6196045"/>
            <a:ext cx="1564850" cy="413144"/>
          </a:xfrm>
          <a:prstGeom prst="rect">
            <a:avLst/>
          </a:prstGeom>
        </p:spPr>
      </p:pic>
      <p:sp>
        <p:nvSpPr>
          <p:cNvPr id="5" name="Shape 54"/>
          <p:cNvSpPr txBox="1">
            <a:spLocks/>
          </p:cNvSpPr>
          <p:nvPr/>
        </p:nvSpPr>
        <p:spPr>
          <a:xfrm>
            <a:off x="1983368" y="1981251"/>
            <a:ext cx="8130870" cy="598047"/>
          </a:xfrm>
          <a:prstGeom prst="rect">
            <a:avLst/>
          </a:prstGeom>
          <a:ln w="12700">
            <a:miter lim="400000"/>
          </a:ln>
          <a:extLst>
            <a:ext uri="{C572A759-6A51-4108-AA02-DFA0A04FC94B}">
              <ma14:wrappingTextBoxFlag xmlns:ma14="http://schemas.microsoft.com/office/mac/drawingml/2011/main" xmlns="" val="1"/>
            </a:ext>
          </a:extLst>
        </p:spPr>
        <p:txBody>
          <a:bodyPr vert="horz" wrap="square" lIns="35718" tIns="35718" rIns="35718" bIns="35718" rtlCol="0" anchor="ctr">
            <a:spAutoFit/>
          </a:bodyPr>
          <a:lstStyle>
            <a:lvl1pPr marL="0" indent="0" algn="ctr" defTabSz="914400" rtl="0" eaLnBrk="1" latinLnBrk="0" hangingPunct="1">
              <a:lnSpc>
                <a:spcPct val="90000"/>
              </a:lnSpc>
              <a:spcBef>
                <a:spcPts val="1000"/>
              </a:spcBef>
              <a:buSzTx/>
              <a:buFont typeface="Arial" panose="020B0604020202020204" pitchFamily="34" charset="0"/>
              <a:buNone/>
              <a:defRPr sz="2800" kern="1200">
                <a:solidFill>
                  <a:srgbClr val="FFFFFE"/>
                </a:solidFill>
                <a:latin typeface="+mn-lt"/>
                <a:ea typeface="+mn-ea"/>
                <a:cs typeface="+mn-cs"/>
              </a:defRPr>
            </a:lvl1pPr>
            <a:lvl2pPr marL="0" indent="0" algn="ctr" defTabSz="914400" rtl="0" eaLnBrk="1" latinLnBrk="0" hangingPunct="1">
              <a:lnSpc>
                <a:spcPct val="90000"/>
              </a:lnSpc>
              <a:spcBef>
                <a:spcPts val="500"/>
              </a:spcBef>
              <a:buSzTx/>
              <a:buFont typeface="Arial" panose="020B0604020202020204" pitchFamily="34" charset="0"/>
              <a:buNone/>
              <a:defRPr sz="2400" kern="1200">
                <a:solidFill>
                  <a:srgbClr val="FFFFFE"/>
                </a:solidFill>
                <a:latin typeface="+mn-lt"/>
                <a:ea typeface="+mn-ea"/>
                <a:cs typeface="+mn-cs"/>
              </a:defRPr>
            </a:lvl2pPr>
            <a:lvl3pPr marL="0" indent="0" algn="ctr" defTabSz="914400" rtl="0" eaLnBrk="1" latinLnBrk="0" hangingPunct="1">
              <a:lnSpc>
                <a:spcPct val="90000"/>
              </a:lnSpc>
              <a:spcBef>
                <a:spcPts val="500"/>
              </a:spcBef>
              <a:buSzTx/>
              <a:buFont typeface="Arial" panose="020B0604020202020204" pitchFamily="34" charset="0"/>
              <a:buNone/>
              <a:defRPr sz="2000" kern="1200">
                <a:solidFill>
                  <a:srgbClr val="FFFFFE"/>
                </a:solidFill>
                <a:latin typeface="+mn-lt"/>
                <a:ea typeface="+mn-ea"/>
                <a:cs typeface="+mn-cs"/>
              </a:defRPr>
            </a:lvl3pPr>
            <a:lvl4pPr marL="0" indent="0" algn="ctr" defTabSz="914400" rtl="0" eaLnBrk="1" latinLnBrk="0" hangingPunct="1">
              <a:lnSpc>
                <a:spcPct val="90000"/>
              </a:lnSpc>
              <a:spcBef>
                <a:spcPts val="500"/>
              </a:spcBef>
              <a:buSzTx/>
              <a:buFont typeface="Arial" panose="020B0604020202020204" pitchFamily="34" charset="0"/>
              <a:buNone/>
              <a:defRPr sz="1800" kern="1200">
                <a:solidFill>
                  <a:srgbClr val="FFFFFE"/>
                </a:solidFill>
                <a:latin typeface="+mn-lt"/>
                <a:ea typeface="+mn-ea"/>
                <a:cs typeface="+mn-cs"/>
              </a:defRPr>
            </a:lvl4pPr>
            <a:lvl5pPr marL="0" indent="0" algn="ctr" defTabSz="914400" rtl="0" eaLnBrk="1" latinLnBrk="0" hangingPunct="1">
              <a:lnSpc>
                <a:spcPct val="90000"/>
              </a:lnSpc>
              <a:spcBef>
                <a:spcPts val="500"/>
              </a:spcBef>
              <a:buSzTx/>
              <a:buFont typeface="Arial" panose="020B0604020202020204" pitchFamily="34" charset="0"/>
              <a:buNone/>
              <a:defRPr sz="1800" kern="1200">
                <a:solidFill>
                  <a:srgbClr val="FFFFF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pPr>
            <a:r>
              <a:rPr lang="en-US" sz="3797" dirty="0">
                <a:solidFill>
                  <a:schemeClr val="bg1">
                    <a:lumMod val="95000"/>
                  </a:schemeClr>
                </a:solidFill>
                <a:effectLst>
                  <a:outerShdw blurRad="38100" dist="38100" dir="2700000" algn="tl">
                    <a:srgbClr val="000000">
                      <a:alpha val="43137"/>
                    </a:srgbClr>
                  </a:outerShdw>
                </a:effectLst>
                <a:sym typeface="Avenir Next Demi Bold"/>
              </a:rPr>
              <a:t>THANK YOU FOR ATTENDING</a:t>
            </a:r>
          </a:p>
        </p:txBody>
      </p:sp>
      <p:sp>
        <p:nvSpPr>
          <p:cNvPr id="6" name="Shape 54"/>
          <p:cNvSpPr txBox="1">
            <a:spLocks/>
          </p:cNvSpPr>
          <p:nvPr/>
        </p:nvSpPr>
        <p:spPr>
          <a:xfrm>
            <a:off x="845504" y="3370530"/>
            <a:ext cx="10340263" cy="2950166"/>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lvl1pPr marL="0" indent="0" algn="ctr" defTabSz="584200">
              <a:buSzTx/>
              <a:buNone/>
              <a:defRPr sz="2400">
                <a:solidFill>
                  <a:srgbClr val="FFFFFE"/>
                </a:solidFill>
                <a:latin typeface="Avenir Next Medium"/>
                <a:ea typeface="Avenir Next Medium"/>
                <a:cs typeface="Avenir Next Medium"/>
                <a:sym typeface="Avenir Next Medium"/>
              </a:defRPr>
            </a:lvl1pPr>
            <a:lvl2pPr marL="0" indent="0" algn="ctr" defTabSz="584200">
              <a:buSzTx/>
              <a:buNone/>
              <a:defRPr sz="2400">
                <a:solidFill>
                  <a:srgbClr val="FFFFFE"/>
                </a:solidFill>
                <a:latin typeface="Avenir Next Medium"/>
                <a:ea typeface="Avenir Next Medium"/>
                <a:cs typeface="Avenir Next Medium"/>
                <a:sym typeface="Avenir Next Medium"/>
              </a:defRPr>
            </a:lvl2pPr>
            <a:lvl3pPr marL="0" indent="0" algn="ctr" defTabSz="584200">
              <a:buSzTx/>
              <a:buNone/>
              <a:defRPr sz="2400">
                <a:solidFill>
                  <a:srgbClr val="FFFFFE"/>
                </a:solidFill>
                <a:latin typeface="Avenir Next Medium"/>
                <a:ea typeface="Avenir Next Medium"/>
                <a:cs typeface="Avenir Next Medium"/>
                <a:sym typeface="Avenir Next Medium"/>
              </a:defRPr>
            </a:lvl3pPr>
            <a:lvl4pPr marL="0" indent="0" algn="ctr" defTabSz="584200">
              <a:buSzTx/>
              <a:buNone/>
              <a:defRPr sz="2400">
                <a:solidFill>
                  <a:srgbClr val="FFFFFE"/>
                </a:solidFill>
                <a:latin typeface="Avenir Next Medium"/>
                <a:ea typeface="Avenir Next Medium"/>
                <a:cs typeface="Avenir Next Medium"/>
                <a:sym typeface="Avenir Next Medium"/>
              </a:defRPr>
            </a:lvl4pPr>
            <a:lvl5pPr marL="0" indent="0" algn="ctr" defTabSz="584200">
              <a:buSzTx/>
              <a:buNone/>
              <a:defRPr sz="2400">
                <a:solidFill>
                  <a:srgbClr val="FFFFFE"/>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a:defRPr sz="1800"/>
            </a:pPr>
            <a:r>
              <a:rPr lang="en-US" sz="2812"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sym typeface="Avenir Next Demi Bold"/>
              </a:rPr>
              <a:t>SCHEDULE A WEB DEMO AND PURCHASE</a:t>
            </a:r>
          </a:p>
          <a:p>
            <a:pPr>
              <a:defRPr sz="1800"/>
            </a:pPr>
            <a:r>
              <a:rPr lang="en-US" sz="2812"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sym typeface="Avenir Next Demi Bold"/>
              </a:rPr>
              <a:t> IN THE NEXT 7 DAYS AND RECEIVE</a:t>
            </a:r>
          </a:p>
          <a:p>
            <a:pPr>
              <a:defRPr sz="1800"/>
            </a:pPr>
            <a:r>
              <a:rPr lang="en-US" sz="2812"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sym typeface="Avenir Next Demi Bold"/>
              </a:rPr>
              <a:t> 10% OFF YOUR PURCHASE.</a:t>
            </a:r>
          </a:p>
          <a:p>
            <a:pPr>
              <a:defRPr sz="1800"/>
            </a:pPr>
            <a:endParaRPr lang="en-US" sz="3375"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sym typeface="Avenir Next Demi Bold"/>
            </a:endParaRPr>
          </a:p>
          <a:p>
            <a:pPr>
              <a:defRPr sz="1800"/>
            </a:pPr>
            <a:r>
              <a:rPr lang="en-US" sz="2250"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sym typeface="Avenir Next Demi Bold"/>
              </a:rPr>
              <a:t>SIMPLY MENTION THIS PRESENTATION AND DATE. </a:t>
            </a:r>
          </a:p>
          <a:p>
            <a:pPr>
              <a:defRPr sz="1800"/>
            </a:pPr>
            <a:r>
              <a:rPr lang="en-US" sz="1266"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sym typeface="Avenir Next Demi Bold"/>
              </a:rPr>
              <a:t>NOT TO BE COMBINED WITH ANY OTHER OFFERS.</a:t>
            </a:r>
          </a:p>
          <a:p>
            <a:pPr>
              <a:defRPr sz="1800"/>
            </a:pPr>
            <a:endParaRPr lang="en-US" sz="3375" dirty="0">
              <a:solidFill>
                <a:schemeClr val="tx2">
                  <a:lumMod val="40000"/>
                  <a:lumOff val="60000"/>
                </a:schemeClr>
              </a:solidFill>
              <a:effectLst>
                <a:outerShdw blurRad="38100" dist="38100" dir="2700000" algn="tl">
                  <a:srgbClr val="000000">
                    <a:alpha val="43137"/>
                  </a:srgbClr>
                </a:outerShdw>
              </a:effectLst>
              <a:ea typeface="+mn-ea"/>
              <a:cs typeface="+mn-cs"/>
              <a:sym typeface="Avenir Next Demi Bold"/>
            </a:endParaRPr>
          </a:p>
        </p:txBody>
      </p:sp>
    </p:spTree>
    <p:extLst>
      <p:ext uri="{BB962C8B-B14F-4D97-AF65-F5344CB8AC3E}">
        <p14:creationId xmlns:p14="http://schemas.microsoft.com/office/powerpoint/2010/main" val="1984085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64719" y="2303894"/>
            <a:ext cx="6519111" cy="1721140"/>
          </a:xfrm>
          <a:prstGeom prst="rect">
            <a:avLst/>
          </a:prstGeom>
        </p:spPr>
      </p:pic>
      <p:sp>
        <p:nvSpPr>
          <p:cNvPr id="8" name="Shape 40"/>
          <p:cNvSpPr txBox="1">
            <a:spLocks/>
          </p:cNvSpPr>
          <p:nvPr/>
        </p:nvSpPr>
        <p:spPr>
          <a:xfrm>
            <a:off x="3703420" y="5679213"/>
            <a:ext cx="4441711" cy="4286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lvl1pPr marL="0" indent="0" algn="ctr" defTabSz="584200">
              <a:buSzTx/>
              <a:buNone/>
              <a:defRPr sz="2400">
                <a:solidFill>
                  <a:srgbClr val="FFFFFE"/>
                </a:solidFill>
                <a:latin typeface="Avenir Next Medium"/>
                <a:ea typeface="Avenir Next Medium"/>
                <a:cs typeface="Avenir Next Medium"/>
                <a:sym typeface="Avenir Next Medium"/>
              </a:defRPr>
            </a:lvl1pPr>
            <a:lvl2pPr marL="0" indent="0" algn="ctr" defTabSz="584200">
              <a:buSzTx/>
              <a:buNone/>
              <a:defRPr sz="2400">
                <a:solidFill>
                  <a:srgbClr val="FFFFFE"/>
                </a:solidFill>
                <a:latin typeface="Avenir Next Medium"/>
                <a:ea typeface="Avenir Next Medium"/>
                <a:cs typeface="Avenir Next Medium"/>
                <a:sym typeface="Avenir Next Medium"/>
              </a:defRPr>
            </a:lvl2pPr>
            <a:lvl3pPr marL="0" indent="0" algn="ctr" defTabSz="584200">
              <a:buSzTx/>
              <a:buNone/>
              <a:defRPr sz="2400">
                <a:solidFill>
                  <a:srgbClr val="FFFFFE"/>
                </a:solidFill>
                <a:latin typeface="Avenir Next Medium"/>
                <a:ea typeface="Avenir Next Medium"/>
                <a:cs typeface="Avenir Next Medium"/>
                <a:sym typeface="Avenir Next Medium"/>
              </a:defRPr>
            </a:lvl3pPr>
            <a:lvl4pPr marL="0" indent="0" algn="ctr" defTabSz="584200">
              <a:buSzTx/>
              <a:buNone/>
              <a:defRPr sz="2400">
                <a:solidFill>
                  <a:srgbClr val="FFFFFE"/>
                </a:solidFill>
                <a:latin typeface="Avenir Next Medium"/>
                <a:ea typeface="Avenir Next Medium"/>
                <a:cs typeface="Avenir Next Medium"/>
                <a:sym typeface="Avenir Next Medium"/>
              </a:defRPr>
            </a:lvl4pPr>
            <a:lvl5pPr marL="0" indent="0" algn="ctr" defTabSz="584200">
              <a:buSzTx/>
              <a:buNone/>
              <a:defRPr sz="2400">
                <a:solidFill>
                  <a:srgbClr val="FFFFFE"/>
                </a:solidFill>
                <a:latin typeface="Avenir Next Medium"/>
                <a:ea typeface="Avenir Next Medium"/>
                <a:cs typeface="Avenir Next Medium"/>
                <a:sym typeface="Avenir Next Medium"/>
              </a:defRPr>
            </a:lvl5pPr>
            <a:lvl6pPr marL="2518833" indent="-296333" defTabSz="584200">
              <a:buSzPct val="75000"/>
              <a:buChar char="•"/>
              <a:defRPr sz="2400">
                <a:solidFill>
                  <a:srgbClr val="44474A"/>
                </a:solidFill>
                <a:latin typeface="Avenir Next Medium"/>
                <a:ea typeface="Avenir Next Medium"/>
                <a:cs typeface="Avenir Next Medium"/>
                <a:sym typeface="Avenir Next Medium"/>
              </a:defRPr>
            </a:lvl6pPr>
            <a:lvl7pPr marL="2963333" indent="-296333" defTabSz="584200">
              <a:buSzPct val="75000"/>
              <a:buChar char="•"/>
              <a:defRPr sz="2400">
                <a:solidFill>
                  <a:srgbClr val="44474A"/>
                </a:solidFill>
                <a:latin typeface="Avenir Next Medium"/>
                <a:ea typeface="Avenir Next Medium"/>
                <a:cs typeface="Avenir Next Medium"/>
                <a:sym typeface="Avenir Next Medium"/>
              </a:defRPr>
            </a:lvl7pPr>
            <a:lvl8pPr marL="3407833" indent="-296333" defTabSz="584200">
              <a:buSzPct val="75000"/>
              <a:buChar char="•"/>
              <a:defRPr sz="2400">
                <a:solidFill>
                  <a:srgbClr val="44474A"/>
                </a:solidFill>
                <a:latin typeface="Avenir Next Medium"/>
                <a:ea typeface="Avenir Next Medium"/>
                <a:cs typeface="Avenir Next Medium"/>
                <a:sym typeface="Avenir Next Medium"/>
              </a:defRPr>
            </a:lvl8pPr>
            <a:lvl9pPr marL="3852333" indent="-296333" defTabSz="584200">
              <a:buSzPct val="75000"/>
              <a:buChar char="•"/>
              <a:defRPr sz="2400">
                <a:solidFill>
                  <a:srgbClr val="44474A"/>
                </a:solidFill>
                <a:latin typeface="Avenir Next Medium"/>
                <a:ea typeface="Avenir Next Medium"/>
                <a:cs typeface="Avenir Next Medium"/>
                <a:sym typeface="Avenir Next Medium"/>
              </a:defRPr>
            </a:lvl9pPr>
          </a:lstStyle>
          <a:p>
            <a:pPr defTabSz="303956">
              <a:lnSpc>
                <a:spcPct val="90000"/>
              </a:lnSpc>
              <a:defRPr sz="1800">
                <a:solidFill>
                  <a:srgbClr val="000000"/>
                </a:solidFill>
              </a:defRPr>
            </a:pPr>
            <a:r>
              <a:rPr lang="en-US" sz="1969" dirty="0">
                <a:solidFill>
                  <a:schemeClr val="bg1"/>
                </a:solidFill>
                <a:latin typeface="Arial Black" panose="020B0A04020102020204" pitchFamily="34" charset="0"/>
                <a:ea typeface="Avenir Next"/>
                <a:cs typeface="Avenir Next"/>
                <a:sym typeface="Avenir Next"/>
              </a:rPr>
              <a:t>www.officetools.com</a:t>
            </a:r>
          </a:p>
        </p:txBody>
      </p:sp>
    </p:spTree>
    <p:extLst>
      <p:ext uri="{BB962C8B-B14F-4D97-AF65-F5344CB8AC3E}">
        <p14:creationId xmlns:p14="http://schemas.microsoft.com/office/powerpoint/2010/main" val="632577428"/>
      </p:ext>
    </p:extLst>
  </p:cSld>
  <p:clrMapOvr>
    <a:masterClrMapping/>
  </p:clrMapOvr>
  <p:transition spd="slow">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1069</TotalTime>
  <Words>1172</Words>
  <Application>Microsoft Office PowerPoint</Application>
  <PresentationFormat>Widescreen</PresentationFormat>
  <Paragraphs>285</Paragraphs>
  <Slides>60</Slides>
  <Notes>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60</vt:i4>
      </vt:variant>
    </vt:vector>
  </HeadingPairs>
  <TitlesOfParts>
    <vt:vector size="77" baseType="lpstr">
      <vt:lpstr>Century Gothic</vt:lpstr>
      <vt:lpstr>Calibri</vt:lpstr>
      <vt:lpstr>PT Sans</vt:lpstr>
      <vt:lpstr>Avenir Next Demi Bold</vt:lpstr>
      <vt:lpstr>Arial Black</vt:lpstr>
      <vt:lpstr>Avenir Next</vt:lpstr>
      <vt:lpstr>Arial Unicode MS</vt:lpstr>
      <vt:lpstr>Tw Cen MT Condensed</vt:lpstr>
      <vt:lpstr>Calibri Light</vt:lpstr>
      <vt:lpstr>Arial</vt:lpstr>
      <vt:lpstr>Lato</vt:lpstr>
      <vt:lpstr>Avenir Next Medium</vt:lpstr>
      <vt:lpstr>Lato Black</vt:lpstr>
      <vt:lpstr>Arial Rounded MT Bold</vt:lpstr>
      <vt:lpstr>Avenir Next LT Pro Medium</vt:lpstr>
      <vt:lpstr>Adobe Gothic Std 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The Dream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Beau Reese</dc:creator>
  <cp:lastModifiedBy>Beau Reese</cp:lastModifiedBy>
  <cp:revision>80</cp:revision>
  <dcterms:created xsi:type="dcterms:W3CDTF">2017-05-05T16:53:49Z</dcterms:created>
  <dcterms:modified xsi:type="dcterms:W3CDTF">2017-06-28T16:46:31Z</dcterms:modified>
</cp:coreProperties>
</file>