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2"/>
  </p:notesMasterIdLst>
  <p:sldIdLst>
    <p:sldId id="256" r:id="rId2"/>
    <p:sldId id="408" r:id="rId3"/>
    <p:sldId id="320" r:id="rId4"/>
    <p:sldId id="321" r:id="rId5"/>
    <p:sldId id="322" r:id="rId6"/>
    <p:sldId id="323" r:id="rId7"/>
    <p:sldId id="382" r:id="rId8"/>
    <p:sldId id="383" r:id="rId9"/>
    <p:sldId id="258" r:id="rId10"/>
    <p:sldId id="259" r:id="rId11"/>
    <p:sldId id="260" r:id="rId12"/>
    <p:sldId id="384" r:id="rId13"/>
    <p:sldId id="385" r:id="rId14"/>
    <p:sldId id="388" r:id="rId15"/>
    <p:sldId id="387" r:id="rId16"/>
    <p:sldId id="333" r:id="rId17"/>
    <p:sldId id="379" r:id="rId18"/>
    <p:sldId id="380" r:id="rId19"/>
    <p:sldId id="381" r:id="rId20"/>
    <p:sldId id="389" r:id="rId21"/>
    <p:sldId id="349" r:id="rId22"/>
    <p:sldId id="391" r:id="rId23"/>
    <p:sldId id="390" r:id="rId24"/>
    <p:sldId id="392" r:id="rId25"/>
    <p:sldId id="393" r:id="rId26"/>
    <p:sldId id="394" r:id="rId27"/>
    <p:sldId id="395" r:id="rId28"/>
    <p:sldId id="361" r:id="rId29"/>
    <p:sldId id="396" r:id="rId30"/>
    <p:sldId id="352" r:id="rId31"/>
    <p:sldId id="409" r:id="rId32"/>
    <p:sldId id="362" r:id="rId33"/>
    <p:sldId id="364" r:id="rId34"/>
    <p:sldId id="358" r:id="rId35"/>
    <p:sldId id="366" r:id="rId36"/>
    <p:sldId id="367" r:id="rId37"/>
    <p:sldId id="368" r:id="rId38"/>
    <p:sldId id="369" r:id="rId39"/>
    <p:sldId id="370" r:id="rId40"/>
    <p:sldId id="371" r:id="rId41"/>
    <p:sldId id="375" r:id="rId42"/>
    <p:sldId id="374" r:id="rId43"/>
    <p:sldId id="376" r:id="rId44"/>
    <p:sldId id="377" r:id="rId45"/>
    <p:sldId id="397" r:id="rId46"/>
    <p:sldId id="402" r:id="rId47"/>
    <p:sldId id="407" r:id="rId48"/>
    <p:sldId id="403" r:id="rId49"/>
    <p:sldId id="406" r:id="rId50"/>
    <p:sldId id="405" r:id="rId51"/>
  </p:sldIdLst>
  <p:sldSz cx="13004800" cy="9753600"/>
  <p:notesSz cx="6858000" cy="9144000"/>
  <p:defaultTextStyle>
    <a:lvl1pPr algn="ctr" defTabSz="584200">
      <a:defRPr sz="3600">
        <a:latin typeface="Avenir Next"/>
        <a:ea typeface="Avenir Next"/>
        <a:cs typeface="Avenir Next"/>
        <a:sym typeface="Avenir Next"/>
      </a:defRPr>
    </a:lvl1pPr>
    <a:lvl2pPr algn="ctr" defTabSz="584200">
      <a:defRPr sz="3600">
        <a:latin typeface="Avenir Next"/>
        <a:ea typeface="Avenir Next"/>
        <a:cs typeface="Avenir Next"/>
        <a:sym typeface="Avenir Next"/>
      </a:defRPr>
    </a:lvl2pPr>
    <a:lvl3pPr algn="ctr" defTabSz="584200">
      <a:defRPr sz="3600">
        <a:latin typeface="Avenir Next"/>
        <a:ea typeface="Avenir Next"/>
        <a:cs typeface="Avenir Next"/>
        <a:sym typeface="Avenir Next"/>
      </a:defRPr>
    </a:lvl3pPr>
    <a:lvl4pPr algn="ctr" defTabSz="584200">
      <a:defRPr sz="3600">
        <a:latin typeface="Avenir Next"/>
        <a:ea typeface="Avenir Next"/>
        <a:cs typeface="Avenir Next"/>
        <a:sym typeface="Avenir Next"/>
      </a:defRPr>
    </a:lvl4pPr>
    <a:lvl5pPr algn="ctr" defTabSz="584200">
      <a:defRPr sz="3600">
        <a:latin typeface="Avenir Next"/>
        <a:ea typeface="Avenir Next"/>
        <a:cs typeface="Avenir Next"/>
        <a:sym typeface="Avenir Next"/>
      </a:defRPr>
    </a:lvl5pPr>
    <a:lvl6pPr algn="ctr" defTabSz="584200">
      <a:defRPr sz="3600">
        <a:latin typeface="Avenir Next"/>
        <a:ea typeface="Avenir Next"/>
        <a:cs typeface="Avenir Next"/>
        <a:sym typeface="Avenir Next"/>
      </a:defRPr>
    </a:lvl6pPr>
    <a:lvl7pPr algn="ctr" defTabSz="584200">
      <a:defRPr sz="3600">
        <a:latin typeface="Avenir Next"/>
        <a:ea typeface="Avenir Next"/>
        <a:cs typeface="Avenir Next"/>
        <a:sym typeface="Avenir Next"/>
      </a:defRPr>
    </a:lvl7pPr>
    <a:lvl8pPr algn="ctr" defTabSz="584200">
      <a:defRPr sz="3600">
        <a:latin typeface="Avenir Next"/>
        <a:ea typeface="Avenir Next"/>
        <a:cs typeface="Avenir Next"/>
        <a:sym typeface="Avenir Next"/>
      </a:defRPr>
    </a:lvl8pPr>
    <a:lvl9pPr algn="ctr" defTabSz="584200">
      <a:defRPr sz="3600">
        <a:latin typeface="Avenir Next"/>
        <a:ea typeface="Avenir Next"/>
        <a:cs typeface="Avenir Next"/>
        <a:sym typeface="Avenir Nex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123F"/>
    <a:srgbClr val="03051A"/>
    <a:srgbClr val="0D1885"/>
    <a:srgbClr val="B8DA86"/>
    <a:srgbClr val="090D2A"/>
    <a:srgbClr val="633835"/>
    <a:srgbClr val="3E2422"/>
    <a:srgbClr val="8F4137"/>
    <a:srgbClr val="96C84D"/>
    <a:srgbClr val="7AA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Avenir Next Demi Bold"/>
          <a:ea typeface="Avenir Next Demi Bold"/>
          <a:cs typeface="Avenir Next Demi Bold"/>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TxStyle/>
      <a:tcStyle>
        <a:tcBdr/>
        <a:fill>
          <a:solidFill>
            <a:srgbClr val="E6EAF4"/>
          </a:solidFill>
        </a:fill>
      </a:tcStyle>
    </a:band2H>
    <a:firstCol>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Col>
    <a:lastRow>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lastRow>
    <a:firstRow>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Row>
  </a:tblStyle>
  <a:tblStyle styleId="{C7B018BB-80A7-4F77-B60F-C8B233D01FF8}" styleName="">
    <a:tblBg/>
    <a:wholeTbl>
      <a:tcTxStyle b="on" i="on">
        <a:font>
          <a:latin typeface="Avenir Next Demi Bold"/>
          <a:ea typeface="Avenir Next Demi Bold"/>
          <a:cs typeface="Avenir Next Demi Bold"/>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7CB"/>
          </a:solidFill>
        </a:fill>
      </a:tcStyle>
    </a:wholeTbl>
    <a:band2H>
      <a:tcTxStyle/>
      <a:tcStyle>
        <a:tcBdr/>
        <a:fill>
          <a:solidFill>
            <a:srgbClr val="F8F4E7"/>
          </a:solidFill>
        </a:fill>
      </a:tcStyle>
    </a:band2H>
    <a:firstCol>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Col>
    <a:lastRow>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lastRow>
    <a:firstRow>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Row>
  </a:tblStyle>
  <a:tblStyle styleId="{EEE7283C-3CF3-47DC-8721-378D4A62B228}" styleName="">
    <a:tblBg/>
    <a:wholeTbl>
      <a:tcTxStyle b="on" i="on">
        <a:font>
          <a:latin typeface="Avenir Next Demi Bold"/>
          <a:ea typeface="Avenir Next Demi Bold"/>
          <a:cs typeface="Avenir Next Demi Bold"/>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CDDE"/>
          </a:solidFill>
        </a:fill>
      </a:tcStyle>
    </a:wholeTbl>
    <a:band2H>
      <a:tcTxStyle/>
      <a:tcStyle>
        <a:tcBdr/>
        <a:fill>
          <a:solidFill>
            <a:srgbClr val="EBE8EF"/>
          </a:solidFill>
        </a:fill>
      </a:tcStyle>
    </a:band2H>
    <a:firstCol>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Col>
    <a:lastRow>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lastRow>
    <a:firstRow>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Row>
  </a:tblStyle>
  <a:tblStyle styleId="{CF821DB8-F4EB-4A41-A1BA-3FCAFE7338EE}" styleName="">
    <a:tblBg/>
    <a:wholeTbl>
      <a:tcTxStyle b="on" i="on">
        <a:font>
          <a:latin typeface="Avenir Next Demi Bold"/>
          <a:ea typeface="Avenir Next Demi Bold"/>
          <a:cs typeface="Avenir Next Demi Bold"/>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Col>
    <a:lastRow>
      <a:tcTxStyle b="on" i="on">
        <a:font>
          <a:latin typeface="Avenir Next Demi Bold"/>
          <a:ea typeface="Avenir Next Demi Bold"/>
          <a:cs typeface="Avenir Next Demi Bold"/>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365C0"/>
          </a:solidFill>
        </a:fill>
      </a:tcStyle>
    </a:firstRow>
  </a:tblStyle>
  <a:tblStyle styleId="{33BA23B1-9221-436E-865A-0063620EA4FD}" styleName="">
    <a:tblBg/>
    <a:wholeTbl>
      <a:tcTxStyle b="on" i="on">
        <a:font>
          <a:latin typeface="Avenir Next Demi Bold"/>
          <a:ea typeface="Avenir Next Demi Bold"/>
          <a:cs typeface="Avenir Next Demi Bold"/>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Avenir Next Demi Bold"/>
          <a:ea typeface="Avenir Next Demi Bold"/>
          <a:cs typeface="Avenir Next Demi Bold"/>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Avenir Next Demi Bold"/>
          <a:ea typeface="Avenir Next Demi Bold"/>
          <a:cs typeface="Avenir Next Demi Bold"/>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Avenir Next Demi Bold"/>
          <a:ea typeface="Avenir Next Demi Bold"/>
          <a:cs typeface="Avenir Next Demi Bold"/>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Avenir Next Demi Bold"/>
          <a:ea typeface="Avenir Next Demi Bold"/>
          <a:cs typeface="Avenir Next Demi Bold"/>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Avenir Next Demi Bold"/>
          <a:ea typeface="Avenir Next Demi Bold"/>
          <a:cs typeface="Avenir Next Demi Bold"/>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94660"/>
  </p:normalViewPr>
  <p:slideViewPr>
    <p:cSldViewPr>
      <p:cViewPr varScale="1">
        <p:scale>
          <a:sx n="74" d="100"/>
          <a:sy n="74" d="100"/>
        </p:scale>
        <p:origin x="390" y="78"/>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8" name="Shape 38"/>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514926592"/>
      </p:ext>
    </p:extLst>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Book"/>
      </a:defRPr>
    </a:lvl1pPr>
    <a:lvl2pPr indent="228600" defTabSz="457200">
      <a:lnSpc>
        <a:spcPct val="125000"/>
      </a:lnSpc>
      <a:defRPr sz="2400">
        <a:latin typeface="+mn-lt"/>
        <a:ea typeface="+mn-ea"/>
        <a:cs typeface="+mn-cs"/>
        <a:sym typeface="Avenir Book"/>
      </a:defRPr>
    </a:lvl2pPr>
    <a:lvl3pPr indent="457200" defTabSz="457200">
      <a:lnSpc>
        <a:spcPct val="125000"/>
      </a:lnSpc>
      <a:defRPr sz="2400">
        <a:latin typeface="+mn-lt"/>
        <a:ea typeface="+mn-ea"/>
        <a:cs typeface="+mn-cs"/>
        <a:sym typeface="Avenir Book"/>
      </a:defRPr>
    </a:lvl3pPr>
    <a:lvl4pPr indent="685800" defTabSz="457200">
      <a:lnSpc>
        <a:spcPct val="125000"/>
      </a:lnSpc>
      <a:defRPr sz="2400">
        <a:latin typeface="+mn-lt"/>
        <a:ea typeface="+mn-ea"/>
        <a:cs typeface="+mn-cs"/>
        <a:sym typeface="Avenir Book"/>
      </a:defRPr>
    </a:lvl4pPr>
    <a:lvl5pPr indent="914400" defTabSz="457200">
      <a:lnSpc>
        <a:spcPct val="125000"/>
      </a:lnSpc>
      <a:defRPr sz="2400">
        <a:latin typeface="+mn-lt"/>
        <a:ea typeface="+mn-ea"/>
        <a:cs typeface="+mn-cs"/>
        <a:sym typeface="Avenir Book"/>
      </a:defRPr>
    </a:lvl5pPr>
    <a:lvl6pPr indent="1143000" defTabSz="457200">
      <a:lnSpc>
        <a:spcPct val="125000"/>
      </a:lnSpc>
      <a:defRPr sz="2400">
        <a:latin typeface="+mn-lt"/>
        <a:ea typeface="+mn-ea"/>
        <a:cs typeface="+mn-cs"/>
        <a:sym typeface="Avenir Book"/>
      </a:defRPr>
    </a:lvl6pPr>
    <a:lvl7pPr indent="1371600" defTabSz="457200">
      <a:lnSpc>
        <a:spcPct val="125000"/>
      </a:lnSpc>
      <a:defRPr sz="2400">
        <a:latin typeface="+mn-lt"/>
        <a:ea typeface="+mn-ea"/>
        <a:cs typeface="+mn-cs"/>
        <a:sym typeface="Avenir Book"/>
      </a:defRPr>
    </a:lvl7pPr>
    <a:lvl8pPr indent="1600200" defTabSz="457200">
      <a:lnSpc>
        <a:spcPct val="125000"/>
      </a:lnSpc>
      <a:defRPr sz="2400">
        <a:latin typeface="+mn-lt"/>
        <a:ea typeface="+mn-ea"/>
        <a:cs typeface="+mn-cs"/>
        <a:sym typeface="Avenir Book"/>
      </a:defRPr>
    </a:lvl8pPr>
    <a:lvl9pPr indent="1828800" defTabSz="457200">
      <a:lnSpc>
        <a:spcPct val="125000"/>
      </a:lnSpc>
      <a:defRPr sz="2400">
        <a:latin typeface="+mn-lt"/>
        <a:ea typeface="+mn-ea"/>
        <a:cs typeface="+mn-cs"/>
        <a:sym typeface="Avenir Book"/>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9" name="Shape 9"/>
          <p:cNvSpPr>
            <a:spLocks noGrp="1"/>
          </p:cNvSpPr>
          <p:nvPr>
            <p:ph type="title"/>
          </p:nvPr>
        </p:nvSpPr>
        <p:spPr>
          <a:xfrm>
            <a:off x="5474" y="2395143"/>
            <a:ext cx="12993852" cy="2622804"/>
          </a:xfrm>
          <a:prstGeom prst="rect">
            <a:avLst/>
          </a:prstGeom>
        </p:spPr>
        <p:txBody>
          <a:bodyPr>
            <a:noAutofit/>
          </a:bodyPr>
          <a:lstStyle>
            <a:lvl1pPr algn="ctr">
              <a:defRPr sz="5800" cap="all"/>
            </a:lvl1pPr>
          </a:lstStyle>
          <a:p>
            <a:pPr lvl="0">
              <a:defRPr sz="1800" cap="none">
                <a:solidFill>
                  <a:srgbClr val="000000"/>
                </a:solidFill>
              </a:defRPr>
            </a:pPr>
            <a:r>
              <a:rPr sz="5800" cap="all">
                <a:solidFill>
                  <a:srgbClr val="44474A"/>
                </a:solidFill>
              </a:rPr>
              <a:t>Title Text</a:t>
            </a:r>
          </a:p>
        </p:txBody>
      </p:sp>
      <p:sp>
        <p:nvSpPr>
          <p:cNvPr id="10" name="Shape 10"/>
          <p:cNvSpPr>
            <a:spLocks noGrp="1"/>
          </p:cNvSpPr>
          <p:nvPr>
            <p:ph type="body" idx="1"/>
          </p:nvPr>
        </p:nvSpPr>
        <p:spPr>
          <a:xfrm>
            <a:off x="1270000" y="5017946"/>
            <a:ext cx="10464800" cy="4735654"/>
          </a:xfrm>
          <a:prstGeom prst="rect">
            <a:avLst/>
          </a:prstGeom>
        </p:spPr>
        <p:txBody>
          <a:bodyPr>
            <a:noAutofit/>
          </a:bodyPr>
          <a:lstStyle>
            <a:lvl1pPr marL="0" indent="0" algn="ctr">
              <a:buSzTx/>
              <a:buNone/>
            </a:lvl1pPr>
            <a:lvl2pPr marL="0" indent="0" algn="ctr">
              <a:buSzTx/>
              <a:buNone/>
            </a:lvl2pPr>
            <a:lvl3pPr marL="0" indent="0" algn="ctr">
              <a:buSzTx/>
              <a:buNone/>
            </a:lvl3pPr>
            <a:lvl4pPr marL="0" indent="0" algn="ctr">
              <a:buSzTx/>
              <a:buNone/>
            </a:lvl4pPr>
            <a:lvl5pPr marL="0" indent="0" algn="ctr">
              <a:buSzTx/>
              <a:buNone/>
            </a:lvl5pPr>
          </a:lstStyle>
          <a:p>
            <a:pPr lvl="0">
              <a:defRPr sz="1800">
                <a:solidFill>
                  <a:srgbClr val="000000"/>
                </a:solidFill>
              </a:defRPr>
            </a:pPr>
            <a:r>
              <a:rPr sz="2400">
                <a:solidFill>
                  <a:srgbClr val="44474A"/>
                </a:solidFill>
              </a:rPr>
              <a:t>Body Level One</a:t>
            </a:r>
          </a:p>
          <a:p>
            <a:pPr lvl="1">
              <a:defRPr sz="1800">
                <a:solidFill>
                  <a:srgbClr val="000000"/>
                </a:solidFill>
              </a:defRPr>
            </a:pPr>
            <a:r>
              <a:rPr sz="2400">
                <a:solidFill>
                  <a:srgbClr val="44474A"/>
                </a:solidFill>
              </a:rPr>
              <a:t>Body Level Two</a:t>
            </a:r>
          </a:p>
          <a:p>
            <a:pPr lvl="2">
              <a:defRPr sz="1800">
                <a:solidFill>
                  <a:srgbClr val="000000"/>
                </a:solidFill>
              </a:defRPr>
            </a:pPr>
            <a:r>
              <a:rPr sz="2400">
                <a:solidFill>
                  <a:srgbClr val="44474A"/>
                </a:solidFill>
              </a:rPr>
              <a:t>Body Level Three</a:t>
            </a:r>
          </a:p>
          <a:p>
            <a:pPr lvl="3">
              <a:defRPr sz="1800">
                <a:solidFill>
                  <a:srgbClr val="000000"/>
                </a:solidFill>
              </a:defRPr>
            </a:pPr>
            <a:r>
              <a:rPr sz="2400">
                <a:solidFill>
                  <a:srgbClr val="44474A"/>
                </a:solidFill>
              </a:rPr>
              <a:t>Body Level Four</a:t>
            </a:r>
          </a:p>
          <a:p>
            <a:pPr lvl="4">
              <a:defRPr sz="1800">
                <a:solidFill>
                  <a:srgbClr val="000000"/>
                </a:solidFill>
              </a:defRPr>
            </a:pPr>
            <a:r>
              <a:rPr sz="2400">
                <a:solidFill>
                  <a:srgbClr val="44474A"/>
                </a:solidFill>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Shape 12"/>
          <p:cNvSpPr>
            <a:spLocks noGrp="1"/>
          </p:cNvSpPr>
          <p:nvPr>
            <p:ph type="title"/>
          </p:nvPr>
        </p:nvSpPr>
        <p:spPr>
          <a:xfrm>
            <a:off x="739168" y="1428532"/>
            <a:ext cx="10363605" cy="2039415"/>
          </a:xfrm>
          <a:prstGeom prst="rect">
            <a:avLst/>
          </a:prstGeom>
        </p:spPr>
        <p:txBody>
          <a:bodyPr/>
          <a:lstStyle>
            <a:lvl1pPr>
              <a:defRPr sz="3800" b="1" cap="all">
                <a:solidFill>
                  <a:srgbClr val="FFFFFE"/>
                </a:solidFill>
              </a:defRPr>
            </a:lvl1pPr>
          </a:lstStyle>
          <a:p>
            <a:pPr lvl="0">
              <a:defRPr sz="1800" b="0" cap="none">
                <a:solidFill>
                  <a:srgbClr val="000000"/>
                </a:solidFill>
              </a:defRPr>
            </a:pPr>
            <a:r>
              <a:rPr sz="3800" b="1" cap="all">
                <a:solidFill>
                  <a:srgbClr val="FFFFFE"/>
                </a:solidFill>
              </a:rPr>
              <a:t>Title Text</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44474A"/>
        </a:solidFill>
        <a:effectLst/>
      </p:bgPr>
    </p:bg>
    <p:spTree>
      <p:nvGrpSpPr>
        <p:cNvPr id="1" name=""/>
        <p:cNvGrpSpPr/>
        <p:nvPr/>
      </p:nvGrpSpPr>
      <p:grpSpPr>
        <a:xfrm>
          <a:off x="0" y="0"/>
          <a:ext cx="0" cy="0"/>
          <a:chOff x="0" y="0"/>
          <a:chExt cx="0" cy="0"/>
        </a:xfrm>
      </p:grpSpPr>
      <p:sp>
        <p:nvSpPr>
          <p:cNvPr id="14" name="Shape 14"/>
          <p:cNvSpPr>
            <a:spLocks noGrp="1"/>
          </p:cNvSpPr>
          <p:nvPr>
            <p:ph type="body" idx="1"/>
          </p:nvPr>
        </p:nvSpPr>
        <p:spPr>
          <a:xfrm>
            <a:off x="952500" y="889000"/>
            <a:ext cx="5334000" cy="7975600"/>
          </a:xfrm>
          <a:prstGeom prst="rect">
            <a:avLst/>
          </a:prstGeom>
        </p:spPr>
        <p:txBody>
          <a:bodyPr/>
          <a:lstStyle>
            <a:lvl1pPr marL="0" indent="0" algn="ctr">
              <a:buSzTx/>
              <a:buNone/>
              <a:defRPr>
                <a:solidFill>
                  <a:srgbClr val="FFFFFE"/>
                </a:solidFill>
              </a:defRPr>
            </a:lvl1pPr>
            <a:lvl2pPr marL="0" indent="0" algn="ctr">
              <a:buSzTx/>
              <a:buNone/>
              <a:defRPr>
                <a:solidFill>
                  <a:srgbClr val="FFFFFE"/>
                </a:solidFill>
              </a:defRPr>
            </a:lvl2pPr>
            <a:lvl3pPr marL="0" indent="0" algn="ctr">
              <a:buSzTx/>
              <a:buNone/>
              <a:defRPr>
                <a:solidFill>
                  <a:srgbClr val="FFFFFE"/>
                </a:solidFill>
              </a:defRPr>
            </a:lvl3pPr>
            <a:lvl4pPr marL="0" indent="0" algn="ctr">
              <a:buSzTx/>
              <a:buNone/>
              <a:defRPr>
                <a:solidFill>
                  <a:srgbClr val="FFFFFE"/>
                </a:solidFill>
              </a:defRPr>
            </a:lvl4pPr>
            <a:lvl5pPr marL="0" indent="0" algn="ctr">
              <a:buSzTx/>
              <a:buNone/>
              <a:defRPr>
                <a:solidFill>
                  <a:srgbClr val="FFFFFE"/>
                </a:solidFill>
              </a:defRPr>
            </a:lvl5pPr>
          </a:lstStyle>
          <a:p>
            <a:pPr lvl="0">
              <a:defRPr sz="1800">
                <a:solidFill>
                  <a:srgbClr val="000000"/>
                </a:solidFill>
              </a:defRPr>
            </a:pPr>
            <a:r>
              <a:rPr sz="2400">
                <a:solidFill>
                  <a:srgbClr val="FFFFFE"/>
                </a:solidFill>
              </a:rPr>
              <a:t>Body Level One</a:t>
            </a:r>
          </a:p>
          <a:p>
            <a:pPr lvl="1">
              <a:defRPr sz="1800">
                <a:solidFill>
                  <a:srgbClr val="000000"/>
                </a:solidFill>
              </a:defRPr>
            </a:pPr>
            <a:r>
              <a:rPr sz="2400">
                <a:solidFill>
                  <a:srgbClr val="FFFFFE"/>
                </a:solidFill>
              </a:rPr>
              <a:t>Body Level Two</a:t>
            </a:r>
          </a:p>
          <a:p>
            <a:pPr lvl="2">
              <a:defRPr sz="1800">
                <a:solidFill>
                  <a:srgbClr val="000000"/>
                </a:solidFill>
              </a:defRPr>
            </a:pPr>
            <a:r>
              <a:rPr sz="2400">
                <a:solidFill>
                  <a:srgbClr val="FFFFFE"/>
                </a:solidFill>
              </a:rPr>
              <a:t>Body Level Three</a:t>
            </a:r>
          </a:p>
          <a:p>
            <a:pPr lvl="3">
              <a:defRPr sz="1800">
                <a:solidFill>
                  <a:srgbClr val="000000"/>
                </a:solidFill>
              </a:defRPr>
            </a:pPr>
            <a:r>
              <a:rPr sz="2400">
                <a:solidFill>
                  <a:srgbClr val="FFFFFE"/>
                </a:solidFill>
              </a:rPr>
              <a:t>Body Level Four</a:t>
            </a:r>
          </a:p>
          <a:p>
            <a:pPr lvl="4">
              <a:defRPr sz="1800">
                <a:solidFill>
                  <a:srgbClr val="000000"/>
                </a:solidFill>
              </a:defRPr>
            </a:pPr>
            <a:r>
              <a:rPr sz="2400">
                <a:solidFill>
                  <a:srgbClr val="FFFFFE"/>
                </a:solidFill>
              </a:rPr>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6" name="Shape 16"/>
          <p:cNvSpPr>
            <a:spLocks noGrp="1"/>
          </p:cNvSpPr>
          <p:nvPr>
            <p:ph type="title"/>
          </p:nvPr>
        </p:nvSpPr>
        <p:spPr>
          <a:xfrm>
            <a:off x="952500" y="0"/>
            <a:ext cx="11099800" cy="3048000"/>
          </a:xfrm>
          <a:prstGeom prst="rect">
            <a:avLst/>
          </a:prstGeom>
        </p:spPr>
        <p:txBody>
          <a:bodyPr anchor="ctr"/>
          <a:lstStyle>
            <a:lvl1pPr algn="ctr">
              <a:defRPr sz="5800" cap="all"/>
            </a:lvl1pPr>
          </a:lstStyle>
          <a:p>
            <a:pPr lvl="0">
              <a:defRPr sz="1800" cap="none">
                <a:solidFill>
                  <a:srgbClr val="000000"/>
                </a:solidFill>
              </a:defRPr>
            </a:pPr>
            <a:r>
              <a:rPr sz="5800" cap="all">
                <a:solidFill>
                  <a:srgbClr val="44474A"/>
                </a:solidFill>
              </a:rPr>
              <a:t>Title Text</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solidFill>
                  <a:srgbClr val="000000"/>
                </a:solidFill>
              </a:defRPr>
            </a:pPr>
            <a:r>
              <a:rPr sz="3200">
                <a:solidFill>
                  <a:srgbClr val="44474A"/>
                </a:solidFill>
              </a:rPr>
              <a:t>Title Text</a:t>
            </a:r>
          </a:p>
        </p:txBody>
      </p:sp>
      <p:sp>
        <p:nvSpPr>
          <p:cNvPr id="19" name="Shape 19"/>
          <p:cNvSpPr>
            <a:spLocks noGrp="1"/>
          </p:cNvSpPr>
          <p:nvPr>
            <p:ph type="body" idx="1"/>
          </p:nvPr>
        </p:nvSpPr>
        <p:spPr>
          <a:prstGeom prst="rect">
            <a:avLst/>
          </a:prstGeom>
        </p:spPr>
        <p:txBody>
          <a:bodyPr/>
          <a:lstStyle/>
          <a:p>
            <a:pPr lvl="0">
              <a:defRPr sz="1800">
                <a:solidFill>
                  <a:srgbClr val="000000"/>
                </a:solidFill>
              </a:defRPr>
            </a:pPr>
            <a:r>
              <a:rPr sz="2400">
                <a:solidFill>
                  <a:srgbClr val="44474A"/>
                </a:solidFill>
              </a:rPr>
              <a:t>Body Level One</a:t>
            </a:r>
          </a:p>
          <a:p>
            <a:pPr lvl="1">
              <a:defRPr sz="1800">
                <a:solidFill>
                  <a:srgbClr val="000000"/>
                </a:solidFill>
              </a:defRPr>
            </a:pPr>
            <a:r>
              <a:rPr sz="2400">
                <a:solidFill>
                  <a:srgbClr val="44474A"/>
                </a:solidFill>
              </a:rPr>
              <a:t>Body Level Two</a:t>
            </a:r>
          </a:p>
          <a:p>
            <a:pPr lvl="2">
              <a:defRPr sz="1800">
                <a:solidFill>
                  <a:srgbClr val="000000"/>
                </a:solidFill>
              </a:defRPr>
            </a:pPr>
            <a:r>
              <a:rPr sz="2400">
                <a:solidFill>
                  <a:srgbClr val="44474A"/>
                </a:solidFill>
              </a:rPr>
              <a:t>Body Level Three</a:t>
            </a:r>
          </a:p>
          <a:p>
            <a:pPr lvl="3">
              <a:defRPr sz="1800">
                <a:solidFill>
                  <a:srgbClr val="000000"/>
                </a:solidFill>
              </a:defRPr>
            </a:pPr>
            <a:r>
              <a:rPr sz="2400">
                <a:solidFill>
                  <a:srgbClr val="44474A"/>
                </a:solidFill>
              </a:rPr>
              <a:t>Body Level Four</a:t>
            </a:r>
          </a:p>
          <a:p>
            <a:pPr lvl="4">
              <a:defRPr sz="1800">
                <a:solidFill>
                  <a:srgbClr val="000000"/>
                </a:solidFill>
              </a:defRPr>
            </a:pPr>
            <a:r>
              <a:rPr sz="2400">
                <a:solidFill>
                  <a:srgbClr val="44474A"/>
                </a:solidFill>
              </a:rPr>
              <a:t>Body Level Five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FFFFFF"/>
        </a:solidFill>
        <a:effectLst/>
      </p:bgPr>
    </p:bg>
    <p:spTree>
      <p:nvGrpSpPr>
        <p:cNvPr id="1" name=""/>
        <p:cNvGrpSpPr/>
        <p:nvPr/>
      </p:nvGrpSpPr>
      <p:grpSpPr>
        <a:xfrm>
          <a:off x="0" y="0"/>
          <a:ext cx="0" cy="0"/>
          <a:chOff x="0" y="0"/>
          <a:chExt cx="0" cy="0"/>
        </a:xfrm>
      </p:grpSpPr>
      <p:sp>
        <p:nvSpPr>
          <p:cNvPr id="21" name="Shape 21"/>
          <p:cNvSpPr>
            <a:spLocks noGrp="1"/>
          </p:cNvSpPr>
          <p:nvPr>
            <p:ph type="title"/>
          </p:nvPr>
        </p:nvSpPr>
        <p:spPr>
          <a:xfrm>
            <a:off x="952500" y="444500"/>
            <a:ext cx="11099800" cy="2159000"/>
          </a:xfrm>
          <a:prstGeom prst="rect">
            <a:avLst/>
          </a:prstGeom>
        </p:spPr>
        <p:txBody>
          <a:bodyPr anchor="ctr"/>
          <a:lstStyle>
            <a:lvl1pPr algn="ctr">
              <a:defRPr sz="5800" cap="all"/>
            </a:lvl1pPr>
          </a:lstStyle>
          <a:p>
            <a:pPr lvl="0">
              <a:defRPr sz="1800" cap="none">
                <a:solidFill>
                  <a:srgbClr val="000000"/>
                </a:solidFill>
              </a:defRPr>
            </a:pPr>
            <a:r>
              <a:rPr sz="5800" cap="all">
                <a:solidFill>
                  <a:srgbClr val="44474A"/>
                </a:solidFill>
              </a:rPr>
              <a:t>Title Text</a:t>
            </a:r>
          </a:p>
        </p:txBody>
      </p:sp>
      <p:sp>
        <p:nvSpPr>
          <p:cNvPr id="22" name="Shape 22"/>
          <p:cNvSpPr>
            <a:spLocks noGrp="1"/>
          </p:cNvSpPr>
          <p:nvPr>
            <p:ph type="body" idx="1"/>
          </p:nvPr>
        </p:nvSpPr>
        <p:spPr>
          <a:xfrm>
            <a:off x="952500" y="2603500"/>
            <a:ext cx="5334000" cy="6286500"/>
          </a:xfrm>
          <a:prstGeom prst="rect">
            <a:avLst/>
          </a:prstGeom>
        </p:spPr>
        <p:txBody>
          <a:bodyPr anchor="ctr"/>
          <a:lstStyle>
            <a:lvl1pPr marL="342900" indent="-342900">
              <a:spcBef>
                <a:spcPts val="3200"/>
              </a:spcBef>
              <a:defRPr sz="2800">
                <a:solidFill>
                  <a:srgbClr val="000000"/>
                </a:solidFill>
                <a:latin typeface="Helvetica Light"/>
                <a:ea typeface="Helvetica Light"/>
                <a:cs typeface="Helvetica Light"/>
                <a:sym typeface="Helvetica Light"/>
              </a:defRPr>
            </a:lvl1pPr>
            <a:lvl2pPr marL="685800" indent="-342900">
              <a:spcBef>
                <a:spcPts val="3200"/>
              </a:spcBef>
              <a:defRPr sz="2800">
                <a:solidFill>
                  <a:srgbClr val="000000"/>
                </a:solidFill>
                <a:latin typeface="Helvetica Light"/>
                <a:ea typeface="Helvetica Light"/>
                <a:cs typeface="Helvetica Light"/>
                <a:sym typeface="Helvetica Light"/>
              </a:defRPr>
            </a:lvl2pPr>
            <a:lvl3pPr marL="1028700" indent="-342900">
              <a:spcBef>
                <a:spcPts val="3200"/>
              </a:spcBef>
              <a:defRPr sz="2800">
                <a:solidFill>
                  <a:srgbClr val="000000"/>
                </a:solidFill>
                <a:latin typeface="Helvetica Light"/>
                <a:ea typeface="Helvetica Light"/>
                <a:cs typeface="Helvetica Light"/>
                <a:sym typeface="Helvetica Light"/>
              </a:defRPr>
            </a:lvl3pPr>
            <a:lvl4pPr marL="1371600" indent="-342900">
              <a:spcBef>
                <a:spcPts val="3200"/>
              </a:spcBef>
              <a:defRPr sz="2800">
                <a:solidFill>
                  <a:srgbClr val="000000"/>
                </a:solidFill>
                <a:latin typeface="Helvetica Light"/>
                <a:ea typeface="Helvetica Light"/>
                <a:cs typeface="Helvetica Light"/>
                <a:sym typeface="Helvetica Light"/>
              </a:defRPr>
            </a:lvl4pPr>
            <a:lvl5pPr marL="1714500" indent="-342900">
              <a:spcBef>
                <a:spcPts val="3200"/>
              </a:spcBef>
              <a:defRPr sz="2800">
                <a:solidFill>
                  <a:srgbClr val="000000"/>
                </a:solidFill>
                <a:latin typeface="Helvetica Light"/>
                <a:ea typeface="Helvetica Light"/>
                <a:cs typeface="Helvetica Light"/>
                <a:sym typeface="Helvetica Light"/>
              </a:defRPr>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nchor="ctr"/>
          <a:lstStyle>
            <a:lvl1pPr marL="444500" indent="-444500">
              <a:spcBef>
                <a:spcPts val="4200"/>
              </a:spcBef>
              <a:defRPr sz="3600">
                <a:solidFill>
                  <a:srgbClr val="000000"/>
                </a:solidFill>
                <a:latin typeface="Helvetica Light"/>
                <a:ea typeface="Helvetica Light"/>
                <a:cs typeface="Helvetica Light"/>
                <a:sym typeface="Helvetica Light"/>
              </a:defRPr>
            </a:lvl1pPr>
            <a:lvl2pPr marL="889000" indent="-444500">
              <a:spcBef>
                <a:spcPts val="4200"/>
              </a:spcBef>
              <a:defRPr sz="3600">
                <a:solidFill>
                  <a:srgbClr val="000000"/>
                </a:solidFill>
                <a:latin typeface="Helvetica Light"/>
                <a:ea typeface="Helvetica Light"/>
                <a:cs typeface="Helvetica Light"/>
                <a:sym typeface="Helvetica Light"/>
              </a:defRPr>
            </a:lvl2pPr>
            <a:lvl3pPr marL="1333500" indent="-444500">
              <a:spcBef>
                <a:spcPts val="4200"/>
              </a:spcBef>
              <a:defRPr sz="3600">
                <a:solidFill>
                  <a:srgbClr val="000000"/>
                </a:solidFill>
                <a:latin typeface="Helvetica Light"/>
                <a:ea typeface="Helvetica Light"/>
                <a:cs typeface="Helvetica Light"/>
                <a:sym typeface="Helvetica Light"/>
              </a:defRPr>
            </a:lvl3pPr>
            <a:lvl4pPr marL="1778000" indent="-444500">
              <a:spcBef>
                <a:spcPts val="4200"/>
              </a:spcBef>
              <a:defRPr sz="3600">
                <a:solidFill>
                  <a:srgbClr val="000000"/>
                </a:solidFill>
                <a:latin typeface="Helvetica Light"/>
                <a:ea typeface="Helvetica Light"/>
                <a:cs typeface="Helvetica Light"/>
                <a:sym typeface="Helvetica Light"/>
              </a:defRPr>
            </a:lvl4pPr>
            <a:lvl5pPr marL="2222500" indent="-444500">
              <a:spcBef>
                <a:spcPts val="4200"/>
              </a:spcBef>
              <a:defRPr sz="3600">
                <a:solidFill>
                  <a:srgbClr val="000000"/>
                </a:solidFill>
                <a:latin typeface="Helvetica Light"/>
                <a:ea typeface="Helvetica Light"/>
                <a:cs typeface="Helvetica Light"/>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0" name="Shape 30"/>
          <p:cNvSpPr>
            <a:spLocks noGrp="1"/>
          </p:cNvSpPr>
          <p:nvPr>
            <p:ph type="title"/>
          </p:nvPr>
        </p:nvSpPr>
        <p:spPr>
          <a:xfrm>
            <a:off x="975360" y="3029939"/>
            <a:ext cx="11054081" cy="2497102"/>
          </a:xfrm>
          <a:prstGeom prst="rect">
            <a:avLst/>
          </a:prstGeom>
        </p:spPr>
        <p:txBody>
          <a:bodyPr/>
          <a:lstStyle/>
          <a:p>
            <a:pPr lvl="0">
              <a:defRPr sz="1800">
                <a:solidFill>
                  <a:srgbClr val="000000"/>
                </a:solidFill>
              </a:defRPr>
            </a:pPr>
            <a:r>
              <a:rPr sz="3200">
                <a:solidFill>
                  <a:srgbClr val="44474A"/>
                </a:solidFill>
              </a:rPr>
              <a:t>Title Text</a:t>
            </a:r>
          </a:p>
        </p:txBody>
      </p:sp>
      <p:sp>
        <p:nvSpPr>
          <p:cNvPr id="31" name="Shape 31"/>
          <p:cNvSpPr>
            <a:spLocks noGrp="1"/>
          </p:cNvSpPr>
          <p:nvPr>
            <p:ph type="body" idx="1"/>
          </p:nvPr>
        </p:nvSpPr>
        <p:spPr>
          <a:xfrm>
            <a:off x="1950720" y="5527040"/>
            <a:ext cx="9103360" cy="4226561"/>
          </a:xfrm>
          <a:prstGeom prst="rect">
            <a:avLst/>
          </a:prstGeom>
        </p:spPr>
        <p:txBody>
          <a:bodyPr/>
          <a:lstStyle>
            <a:lvl1pPr marL="0" indent="0" algn="ctr">
              <a:buSzTx/>
              <a:buNone/>
              <a:defRPr>
                <a:solidFill>
                  <a:srgbClr val="888888"/>
                </a:solidFill>
              </a:defRPr>
            </a:lvl1pPr>
            <a:lvl2pPr marL="0" indent="650229" algn="ctr">
              <a:buSzTx/>
              <a:buNone/>
              <a:defRPr>
                <a:solidFill>
                  <a:srgbClr val="888888"/>
                </a:solidFill>
              </a:defRPr>
            </a:lvl2pPr>
            <a:lvl3pPr marL="0" indent="1300459" algn="ctr">
              <a:buSzTx/>
              <a:buNone/>
              <a:defRPr>
                <a:solidFill>
                  <a:srgbClr val="888888"/>
                </a:solidFill>
              </a:defRPr>
            </a:lvl3pPr>
            <a:lvl4pPr marL="0" indent="1950690" algn="ctr">
              <a:buSzTx/>
              <a:buNone/>
              <a:defRPr>
                <a:solidFill>
                  <a:srgbClr val="888888"/>
                </a:solidFill>
              </a:defRPr>
            </a:lvl4pPr>
            <a:lvl5pPr marL="0" indent="2600918" algn="ctr">
              <a:buSzTx/>
              <a:buNone/>
              <a:defRPr>
                <a:solidFill>
                  <a:srgbClr val="888888"/>
                </a:solidFill>
              </a:defRPr>
            </a:lvl5pPr>
          </a:lstStyle>
          <a:p>
            <a:pPr lvl="0">
              <a:defRPr sz="1800">
                <a:solidFill>
                  <a:srgbClr val="000000"/>
                </a:solidFill>
              </a:defRPr>
            </a:pPr>
            <a:r>
              <a:rPr sz="2400">
                <a:solidFill>
                  <a:srgbClr val="888888"/>
                </a:solidFill>
              </a:rPr>
              <a:t>Body Level One</a:t>
            </a:r>
          </a:p>
          <a:p>
            <a:pPr lvl="1">
              <a:defRPr sz="1800">
                <a:solidFill>
                  <a:srgbClr val="000000"/>
                </a:solidFill>
              </a:defRPr>
            </a:pPr>
            <a:r>
              <a:rPr sz="2400">
                <a:solidFill>
                  <a:srgbClr val="888888"/>
                </a:solidFill>
              </a:rPr>
              <a:t>Body Level Two</a:t>
            </a:r>
          </a:p>
          <a:p>
            <a:pPr lvl="2">
              <a:defRPr sz="1800">
                <a:solidFill>
                  <a:srgbClr val="000000"/>
                </a:solidFill>
              </a:defRPr>
            </a:pPr>
            <a:r>
              <a:rPr sz="2400">
                <a:solidFill>
                  <a:srgbClr val="888888"/>
                </a:solidFill>
              </a:rPr>
              <a:t>Body Level Three</a:t>
            </a:r>
          </a:p>
          <a:p>
            <a:pPr lvl="3">
              <a:defRPr sz="1800">
                <a:solidFill>
                  <a:srgbClr val="000000"/>
                </a:solidFill>
              </a:defRPr>
            </a:pPr>
            <a:r>
              <a:rPr sz="2400">
                <a:solidFill>
                  <a:srgbClr val="888888"/>
                </a:solidFill>
              </a:rPr>
              <a:t>Body Level Four</a:t>
            </a:r>
          </a:p>
          <a:p>
            <a:pPr lvl="4">
              <a:defRPr sz="1800">
                <a:solidFill>
                  <a:srgbClr val="000000"/>
                </a:solidFill>
              </a:defRPr>
            </a:pPr>
            <a:r>
              <a:rPr sz="2400">
                <a:solidFill>
                  <a:srgbClr val="888888"/>
                </a:solidFill>
              </a:rPr>
              <a:t>Body Level Five</a:t>
            </a:r>
          </a:p>
        </p:txBody>
      </p:sp>
      <p:sp>
        <p:nvSpPr>
          <p:cNvPr id="32" name="Shape 3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2752181"/>
            <a:ext cx="11099800" cy="95905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lvl="0">
              <a:defRPr sz="1800">
                <a:solidFill>
                  <a:srgbClr val="000000"/>
                </a:solidFill>
              </a:defRPr>
            </a:pPr>
            <a:r>
              <a:rPr sz="3200">
                <a:solidFill>
                  <a:srgbClr val="44474A"/>
                </a:solidFill>
              </a:rPr>
              <a:t>Title Text</a:t>
            </a:r>
          </a:p>
        </p:txBody>
      </p:sp>
      <p:sp>
        <p:nvSpPr>
          <p:cNvPr id="3" name="Shape 3"/>
          <p:cNvSpPr>
            <a:spLocks noGrp="1"/>
          </p:cNvSpPr>
          <p:nvPr>
            <p:ph type="body" idx="1"/>
          </p:nvPr>
        </p:nvSpPr>
        <p:spPr>
          <a:xfrm>
            <a:off x="952500" y="3711231"/>
            <a:ext cx="11099800" cy="604236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lvl="0">
              <a:defRPr sz="1800">
                <a:solidFill>
                  <a:srgbClr val="000000"/>
                </a:solidFill>
              </a:defRPr>
            </a:pPr>
            <a:r>
              <a:rPr sz="2400">
                <a:solidFill>
                  <a:srgbClr val="44474A"/>
                </a:solidFill>
              </a:rPr>
              <a:t>Body Level One</a:t>
            </a:r>
          </a:p>
          <a:p>
            <a:pPr lvl="1">
              <a:defRPr sz="1800">
                <a:solidFill>
                  <a:srgbClr val="000000"/>
                </a:solidFill>
              </a:defRPr>
            </a:pPr>
            <a:r>
              <a:rPr sz="2400">
                <a:solidFill>
                  <a:srgbClr val="44474A"/>
                </a:solidFill>
              </a:rPr>
              <a:t>Body Level Two</a:t>
            </a:r>
          </a:p>
          <a:p>
            <a:pPr lvl="2">
              <a:defRPr sz="1800">
                <a:solidFill>
                  <a:srgbClr val="000000"/>
                </a:solidFill>
              </a:defRPr>
            </a:pPr>
            <a:r>
              <a:rPr sz="2400">
                <a:solidFill>
                  <a:srgbClr val="44474A"/>
                </a:solidFill>
              </a:rPr>
              <a:t>Body Level Three</a:t>
            </a:r>
          </a:p>
          <a:p>
            <a:pPr lvl="3">
              <a:defRPr sz="1800">
                <a:solidFill>
                  <a:srgbClr val="000000"/>
                </a:solidFill>
              </a:defRPr>
            </a:pPr>
            <a:r>
              <a:rPr sz="2400">
                <a:solidFill>
                  <a:srgbClr val="44474A"/>
                </a:solidFill>
              </a:rPr>
              <a:t>Body Level Four</a:t>
            </a:r>
          </a:p>
          <a:p>
            <a:pPr lvl="4">
              <a:defRPr sz="1800">
                <a:solidFill>
                  <a:srgbClr val="000000"/>
                </a:solidFill>
              </a:defRPr>
            </a:pPr>
            <a:r>
              <a:rPr sz="2400">
                <a:solidFill>
                  <a:srgbClr val="44474A"/>
                </a:solidFill>
              </a:rPr>
              <a:t>Body Level Five</a:t>
            </a:r>
          </a:p>
        </p:txBody>
      </p:sp>
      <p:sp>
        <p:nvSpPr>
          <p:cNvPr id="4" name="Shape 4"/>
          <p:cNvSpPr>
            <a:spLocks noGrp="1"/>
          </p:cNvSpPr>
          <p:nvPr>
            <p:ph type="sldNum" sz="quarter" idx="2"/>
          </p:nvPr>
        </p:nvSpPr>
        <p:spPr>
          <a:xfrm>
            <a:off x="9320107" y="9040142"/>
            <a:ext cx="3034454" cy="676147"/>
          </a:xfrm>
          <a:prstGeom prst="rect">
            <a:avLst/>
          </a:prstGeom>
          <a:ln w="12700">
            <a:miter lim="400000"/>
          </a:ln>
        </p:spPr>
        <p:txBody>
          <a:bodyPr lIns="65022" tIns="65022" rIns="65022" bIns="65022">
            <a:spAutoFit/>
          </a:bodyPr>
          <a:lstStyle>
            <a:lvl1pPr>
              <a:defRPr>
                <a:latin typeface="Helvetica Light"/>
                <a:ea typeface="Helvetica Light"/>
                <a:cs typeface="Helvetica Light"/>
                <a:sym typeface="Helvetica Light"/>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txStyles>
    <p:title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p:titleStyle>
    <p:body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2" indent="-296332" defTabSz="584200">
        <a:buSzPct val="75000"/>
        <a:buChar char="•"/>
        <a:defRPr sz="2400">
          <a:solidFill>
            <a:srgbClr val="44474A"/>
          </a:solidFill>
          <a:latin typeface="Avenir Next Medium"/>
          <a:ea typeface="Avenir Next Medium"/>
          <a:cs typeface="Avenir Next Medium"/>
          <a:sym typeface="Avenir Next Medium"/>
        </a:defRPr>
      </a:lvl2pPr>
      <a:lvl3pPr marL="1185332" indent="-296332"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2"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p:bodyStyle>
    <p:otherStyle>
      <a:lvl1pPr algn="ctr" defTabSz="584200">
        <a:defRPr sz="3600">
          <a:solidFill>
            <a:schemeClr val="tx1"/>
          </a:solidFill>
          <a:latin typeface="+mn-lt"/>
          <a:ea typeface="+mn-ea"/>
          <a:cs typeface="+mn-cs"/>
          <a:sym typeface="Helvetica Light"/>
        </a:defRPr>
      </a:lvl1pPr>
      <a:lvl2pPr algn="ctr" defTabSz="584200">
        <a:defRPr sz="3600">
          <a:solidFill>
            <a:schemeClr val="tx1"/>
          </a:solidFill>
          <a:latin typeface="+mn-lt"/>
          <a:ea typeface="+mn-ea"/>
          <a:cs typeface="+mn-cs"/>
          <a:sym typeface="Helvetica Light"/>
        </a:defRPr>
      </a:lvl2pPr>
      <a:lvl3pPr algn="ctr" defTabSz="584200">
        <a:defRPr sz="3600">
          <a:solidFill>
            <a:schemeClr val="tx1"/>
          </a:solidFill>
          <a:latin typeface="+mn-lt"/>
          <a:ea typeface="+mn-ea"/>
          <a:cs typeface="+mn-cs"/>
          <a:sym typeface="Helvetica Light"/>
        </a:defRPr>
      </a:lvl3pPr>
      <a:lvl4pPr algn="ctr" defTabSz="584200">
        <a:defRPr sz="3600">
          <a:solidFill>
            <a:schemeClr val="tx1"/>
          </a:solidFill>
          <a:latin typeface="+mn-lt"/>
          <a:ea typeface="+mn-ea"/>
          <a:cs typeface="+mn-cs"/>
          <a:sym typeface="Helvetica Light"/>
        </a:defRPr>
      </a:lvl4pPr>
      <a:lvl5pPr algn="ctr" defTabSz="584200">
        <a:defRPr sz="3600">
          <a:solidFill>
            <a:schemeClr val="tx1"/>
          </a:solidFill>
          <a:latin typeface="+mn-lt"/>
          <a:ea typeface="+mn-ea"/>
          <a:cs typeface="+mn-cs"/>
          <a:sym typeface="Helvetica Light"/>
        </a:defRPr>
      </a:lvl5pPr>
      <a:lvl6pPr algn="ctr" defTabSz="584200">
        <a:defRPr sz="3600">
          <a:solidFill>
            <a:schemeClr val="tx1"/>
          </a:solidFill>
          <a:latin typeface="+mn-lt"/>
          <a:ea typeface="+mn-ea"/>
          <a:cs typeface="+mn-cs"/>
          <a:sym typeface="Helvetica Light"/>
        </a:defRPr>
      </a:lvl6pPr>
      <a:lvl7pPr algn="ctr" defTabSz="584200">
        <a:defRPr sz="3600">
          <a:solidFill>
            <a:schemeClr val="tx1"/>
          </a:solidFill>
          <a:latin typeface="+mn-lt"/>
          <a:ea typeface="+mn-ea"/>
          <a:cs typeface="+mn-cs"/>
          <a:sym typeface="Helvetica Light"/>
        </a:defRPr>
      </a:lvl7pPr>
      <a:lvl8pPr algn="ctr" defTabSz="584200">
        <a:defRPr sz="3600">
          <a:solidFill>
            <a:schemeClr val="tx1"/>
          </a:solidFill>
          <a:latin typeface="+mn-lt"/>
          <a:ea typeface="+mn-ea"/>
          <a:cs typeface="+mn-cs"/>
          <a:sym typeface="Helvetica Light"/>
        </a:defRPr>
      </a:lvl8pPr>
      <a:lvl9pPr algn="ctr" defTabSz="584200">
        <a:defRPr sz="3600">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1000" y="3429000"/>
            <a:ext cx="6674323" cy="1762118"/>
          </a:xfrm>
          <a:prstGeom prst="rect">
            <a:avLst/>
          </a:prstGeom>
        </p:spPr>
      </p:pic>
      <p:sp>
        <p:nvSpPr>
          <p:cNvPr id="8" name="Shape 40"/>
          <p:cNvSpPr txBox="1">
            <a:spLocks/>
          </p:cNvSpPr>
          <p:nvPr/>
        </p:nvSpPr>
        <p:spPr>
          <a:xfrm>
            <a:off x="3099514" y="8077200"/>
            <a:ext cx="6317293" cy="6096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lvl1pPr marL="0" indent="0" algn="ctr" defTabSz="584200">
              <a:buSzTx/>
              <a:buNone/>
              <a:defRPr sz="2400">
                <a:solidFill>
                  <a:srgbClr val="FFFFFE"/>
                </a:solidFill>
                <a:latin typeface="Avenir Next Medium"/>
                <a:ea typeface="Avenir Next Medium"/>
                <a:cs typeface="Avenir Next Medium"/>
                <a:sym typeface="Avenir Next Medium"/>
              </a:defRPr>
            </a:lvl1pPr>
            <a:lvl2pPr marL="0" indent="0" algn="ctr" defTabSz="584200">
              <a:buSzTx/>
              <a:buNone/>
              <a:defRPr sz="2400">
                <a:solidFill>
                  <a:srgbClr val="FFFFFE"/>
                </a:solidFill>
                <a:latin typeface="Avenir Next Medium"/>
                <a:ea typeface="Avenir Next Medium"/>
                <a:cs typeface="Avenir Next Medium"/>
                <a:sym typeface="Avenir Next Medium"/>
              </a:defRPr>
            </a:lvl2pPr>
            <a:lvl3pPr marL="0" indent="0" algn="ctr" defTabSz="584200">
              <a:buSzTx/>
              <a:buNone/>
              <a:defRPr sz="2400">
                <a:solidFill>
                  <a:srgbClr val="FFFFFE"/>
                </a:solidFill>
                <a:latin typeface="Avenir Next Medium"/>
                <a:ea typeface="Avenir Next Medium"/>
                <a:cs typeface="Avenir Next Medium"/>
                <a:sym typeface="Avenir Next Medium"/>
              </a:defRPr>
            </a:lvl3pPr>
            <a:lvl4pPr marL="0" indent="0" algn="ctr" defTabSz="584200">
              <a:buSzTx/>
              <a:buNone/>
              <a:defRPr sz="2400">
                <a:solidFill>
                  <a:srgbClr val="FFFFFE"/>
                </a:solidFill>
                <a:latin typeface="Avenir Next Medium"/>
                <a:ea typeface="Avenir Next Medium"/>
                <a:cs typeface="Avenir Next Medium"/>
                <a:sym typeface="Avenir Next Medium"/>
              </a:defRPr>
            </a:lvl4pPr>
            <a:lvl5pPr marL="0" indent="0" algn="ctr" defTabSz="584200">
              <a:buSzTx/>
              <a:buNone/>
              <a:defRPr sz="2400">
                <a:solidFill>
                  <a:srgbClr val="FFFFFE"/>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defTabSz="432308">
              <a:lnSpc>
                <a:spcPct val="90000"/>
              </a:lnSpc>
              <a:defRPr sz="1800">
                <a:solidFill>
                  <a:srgbClr val="000000"/>
                </a:solidFill>
              </a:defRPr>
            </a:pPr>
            <a:r>
              <a:rPr lang="en-US" sz="2800" dirty="0" smtClean="0">
                <a:solidFill>
                  <a:schemeClr val="bg1"/>
                </a:solidFill>
                <a:latin typeface="Arial Black" panose="020B0A04020102020204" pitchFamily="34" charset="0"/>
                <a:ea typeface="Avenir Next"/>
                <a:cs typeface="Avenir Next"/>
                <a:sym typeface="Avenir Next"/>
              </a:rPr>
              <a:t>www.officetools.com</a:t>
            </a:r>
            <a:endParaRPr lang="en-US" sz="2800" dirty="0">
              <a:solidFill>
                <a:schemeClr val="bg1"/>
              </a:solidFill>
              <a:latin typeface="Arial Black" panose="020B0A04020102020204" pitchFamily="34" charset="0"/>
              <a:ea typeface="Avenir Next"/>
              <a:cs typeface="Avenir Next"/>
              <a:sym typeface="Avenir Next"/>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1000" y="3429000"/>
            <a:ext cx="6674323" cy="176211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49476" y="5978845"/>
            <a:ext cx="2005677" cy="2005677"/>
          </a:xfrm>
          <a:prstGeom prst="rect">
            <a:avLst/>
          </a:prstGeom>
        </p:spPr>
      </p:pic>
      <p:sp>
        <p:nvSpPr>
          <p:cNvPr id="5" name="Shape 40"/>
          <p:cNvSpPr txBox="1">
            <a:spLocks/>
          </p:cNvSpPr>
          <p:nvPr/>
        </p:nvSpPr>
        <p:spPr>
          <a:xfrm>
            <a:off x="4954430" y="8497760"/>
            <a:ext cx="2995770" cy="6096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lvl1pPr marL="0" indent="0" algn="ctr" defTabSz="584200">
              <a:buSzTx/>
              <a:buNone/>
              <a:defRPr sz="2400">
                <a:solidFill>
                  <a:srgbClr val="FFFFFE"/>
                </a:solidFill>
                <a:latin typeface="Avenir Next Medium"/>
                <a:ea typeface="Avenir Next Medium"/>
                <a:cs typeface="Avenir Next Medium"/>
                <a:sym typeface="Avenir Next Medium"/>
              </a:defRPr>
            </a:lvl1pPr>
            <a:lvl2pPr marL="0" indent="0" algn="ctr" defTabSz="584200">
              <a:buSzTx/>
              <a:buNone/>
              <a:defRPr sz="2400">
                <a:solidFill>
                  <a:srgbClr val="FFFFFE"/>
                </a:solidFill>
                <a:latin typeface="Avenir Next Medium"/>
                <a:ea typeface="Avenir Next Medium"/>
                <a:cs typeface="Avenir Next Medium"/>
                <a:sym typeface="Avenir Next Medium"/>
              </a:defRPr>
            </a:lvl2pPr>
            <a:lvl3pPr marL="0" indent="0" algn="ctr" defTabSz="584200">
              <a:buSzTx/>
              <a:buNone/>
              <a:defRPr sz="2400">
                <a:solidFill>
                  <a:srgbClr val="FFFFFE"/>
                </a:solidFill>
                <a:latin typeface="Avenir Next Medium"/>
                <a:ea typeface="Avenir Next Medium"/>
                <a:cs typeface="Avenir Next Medium"/>
                <a:sym typeface="Avenir Next Medium"/>
              </a:defRPr>
            </a:lvl3pPr>
            <a:lvl4pPr marL="0" indent="0" algn="ctr" defTabSz="584200">
              <a:buSzTx/>
              <a:buNone/>
              <a:defRPr sz="2400">
                <a:solidFill>
                  <a:srgbClr val="FFFFFE"/>
                </a:solidFill>
                <a:latin typeface="Avenir Next Medium"/>
                <a:ea typeface="Avenir Next Medium"/>
                <a:cs typeface="Avenir Next Medium"/>
                <a:sym typeface="Avenir Next Medium"/>
              </a:defRPr>
            </a:lvl4pPr>
            <a:lvl5pPr marL="0" indent="0" algn="ctr" defTabSz="584200">
              <a:buSzTx/>
              <a:buNone/>
              <a:defRPr sz="2400">
                <a:solidFill>
                  <a:srgbClr val="FFFFFE"/>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defTabSz="432308">
              <a:lnSpc>
                <a:spcPct val="90000"/>
              </a:lnSpc>
              <a:defRPr sz="1800">
                <a:solidFill>
                  <a:srgbClr val="000000"/>
                </a:solidFill>
              </a:defRPr>
            </a:pPr>
            <a:r>
              <a:rPr lang="en-US" sz="2368" cap="all" dirty="0" smtClean="0">
                <a:solidFill>
                  <a:schemeClr val="bg1"/>
                </a:solidFill>
                <a:latin typeface="Avenir Next"/>
                <a:ea typeface="Avenir Next"/>
                <a:cs typeface="Avenir Next"/>
                <a:sym typeface="Avenir Next"/>
              </a:rPr>
              <a:t>Mike Giardina</a:t>
            </a:r>
            <a:endParaRPr lang="en-US" sz="2368" dirty="0">
              <a:solidFill>
                <a:schemeClr val="bg1"/>
              </a:solidFill>
              <a:latin typeface="Avenir Next"/>
              <a:ea typeface="Avenir Next"/>
              <a:cs typeface="Avenir Next"/>
              <a:sym typeface="Avenir Next"/>
            </a:endParaRPr>
          </a:p>
          <a:p>
            <a:pPr defTabSz="432308">
              <a:lnSpc>
                <a:spcPct val="90000"/>
              </a:lnSpc>
              <a:defRPr sz="1800">
                <a:solidFill>
                  <a:srgbClr val="000000"/>
                </a:solidFill>
              </a:defRPr>
            </a:pPr>
            <a:r>
              <a:rPr lang="en-US" sz="1480" cap="all" dirty="0" smtClean="0">
                <a:solidFill>
                  <a:schemeClr val="bg1"/>
                </a:solidFill>
                <a:latin typeface="Avenir Next"/>
                <a:ea typeface="Avenir Next"/>
                <a:cs typeface="Avenir Next"/>
                <a:sym typeface="Avenir Next"/>
              </a:rPr>
              <a:t>Founder, CEO</a:t>
            </a:r>
            <a:endParaRPr lang="en-US" sz="1480" cap="all" dirty="0">
              <a:solidFill>
                <a:schemeClr val="bg1"/>
              </a:solidFill>
              <a:latin typeface="Avenir Next"/>
              <a:ea typeface="Avenir Next"/>
              <a:cs typeface="Avenir Next"/>
              <a:sym typeface="Avenir Next"/>
            </a:endParaRPr>
          </a:p>
        </p:txBody>
      </p:sp>
    </p:spTree>
    <p:extLst>
      <p:ext uri="{BB962C8B-B14F-4D97-AF65-F5344CB8AC3E}">
        <p14:creationId xmlns:p14="http://schemas.microsoft.com/office/powerpoint/2010/main" val="179314884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33446" y="990600"/>
            <a:ext cx="5666102" cy="5666102"/>
          </a:xfrm>
          <a:prstGeom prst="rect">
            <a:avLst/>
          </a:prstGeom>
        </p:spPr>
      </p:pic>
      <p:sp>
        <p:nvSpPr>
          <p:cNvPr id="8" name="Shape 40"/>
          <p:cNvSpPr txBox="1">
            <a:spLocks/>
          </p:cNvSpPr>
          <p:nvPr/>
        </p:nvSpPr>
        <p:spPr>
          <a:xfrm>
            <a:off x="330200" y="6656702"/>
            <a:ext cx="6781800" cy="170084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432308">
              <a:lnSpc>
                <a:spcPts val="7000"/>
              </a:lnSpc>
              <a:defRPr sz="1800">
                <a:solidFill>
                  <a:srgbClr val="000000"/>
                </a:solidFill>
              </a:defRPr>
            </a:pPr>
            <a:r>
              <a:rPr lang="en-US" sz="7800" cap="all" spc="-150" dirty="0" smtClean="0">
                <a:solidFill>
                  <a:srgbClr val="FFFFFE"/>
                </a:solidFill>
                <a:latin typeface="Tw Cen MT Condensed" panose="020B0606020104020203" pitchFamily="34" charset="0"/>
                <a:ea typeface="Tahoma" panose="020B0604030504040204" pitchFamily="34" charset="0"/>
                <a:cs typeface="Tahoma" panose="020B0604030504040204" pitchFamily="34" charset="0"/>
                <a:sym typeface="Avenir Next"/>
              </a:rPr>
              <a:t>How to Automate your office on a budget</a:t>
            </a:r>
            <a:endParaRPr lang="en-US" sz="7800" cap="all" spc="-150" dirty="0">
              <a:solidFill>
                <a:srgbClr val="FFFFFE"/>
              </a:solidFill>
              <a:latin typeface="Tw Cen MT Condensed" panose="020B0606020104020203" pitchFamily="34" charset="0"/>
              <a:ea typeface="Tahoma" panose="020B0604030504040204" pitchFamily="34" charset="0"/>
              <a:cs typeface="Tahoma" panose="020B0604030504040204" pitchFamily="34" charset="0"/>
              <a:sym typeface="Avenir Next"/>
            </a:endParaRP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Tree>
    <p:extLst>
      <p:ext uri="{BB962C8B-B14F-4D97-AF65-F5344CB8AC3E}">
        <p14:creationId xmlns:p14="http://schemas.microsoft.com/office/powerpoint/2010/main" val="361925316"/>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Shape 82"/>
          <p:cNvSpPr>
            <a:spLocks noGrp="1"/>
          </p:cNvSpPr>
          <p:nvPr>
            <p:ph type="body" idx="4294967295"/>
          </p:nvPr>
        </p:nvSpPr>
        <p:spPr>
          <a:xfrm>
            <a:off x="322732" y="1258917"/>
            <a:ext cx="4643886" cy="78494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marL="0" indent="0" algn="r">
              <a:lnSpc>
                <a:spcPct val="80000"/>
              </a:lnSpc>
              <a:buSzTx/>
              <a:buNone/>
              <a:defRPr sz="1800"/>
            </a:pPr>
            <a:r>
              <a:rPr lang="en-US" sz="4400" dirty="0" smtClean="0">
                <a:solidFill>
                  <a:schemeClr val="tx1">
                    <a:lumMod val="85000"/>
                    <a:lumOff val="15000"/>
                  </a:schemeClr>
                </a:solidFill>
                <a:latin typeface="Avenir Next"/>
                <a:ea typeface="Avenir Next"/>
                <a:cs typeface="Avenir Next"/>
                <a:sym typeface="Avenir Next"/>
              </a:rPr>
              <a:t>WorkSpace</a:t>
            </a:r>
            <a:r>
              <a:rPr lang="en-US" sz="2800" dirty="0" smtClean="0">
                <a:solidFill>
                  <a:schemeClr val="tx1">
                    <a:lumMod val="85000"/>
                    <a:lumOff val="15000"/>
                  </a:schemeClr>
                </a:solidFill>
                <a:latin typeface="Avenir Next"/>
                <a:ea typeface="Avenir Next"/>
                <a:cs typeface="Avenir Next"/>
                <a:sym typeface="Avenir Next"/>
              </a:rPr>
              <a:t>™</a:t>
            </a:r>
            <a:endParaRPr sz="2800" dirty="0">
              <a:solidFill>
                <a:schemeClr val="tx1">
                  <a:lumMod val="85000"/>
                  <a:lumOff val="15000"/>
                </a:schemeClr>
              </a:solidFill>
              <a:latin typeface="Avenir Next"/>
              <a:ea typeface="Avenir Next"/>
              <a:cs typeface="Avenir Next"/>
              <a:sym typeface="Avenir Next"/>
            </a:endParaRPr>
          </a:p>
          <a:p>
            <a:pPr marL="0" indent="0">
              <a:lnSpc>
                <a:spcPct val="80000"/>
              </a:lnSpc>
              <a:spcBef>
                <a:spcPts val="711"/>
              </a:spcBef>
              <a:buSzTx/>
              <a:buNone/>
              <a:defRPr sz="1800"/>
            </a:pPr>
            <a:endParaRPr lang="en-US" sz="2800" i="1" dirty="0" smtClean="0">
              <a:solidFill>
                <a:schemeClr val="tx1">
                  <a:lumMod val="85000"/>
                  <a:lumOff val="15000"/>
                </a:schemeClr>
              </a:solidFill>
              <a:latin typeface="Avenir Next"/>
              <a:ea typeface="Avenir Next"/>
              <a:cs typeface="Avenir Next"/>
              <a:sym typeface="Avenir Next"/>
            </a:endParaRPr>
          </a:p>
          <a:p>
            <a:pPr marL="0" indent="0" algn="r">
              <a:lnSpc>
                <a:spcPct val="80000"/>
              </a:lnSpc>
              <a:spcBef>
                <a:spcPts val="711"/>
              </a:spcBef>
              <a:buSzTx/>
              <a:buNone/>
              <a:defRPr sz="1800"/>
            </a:pPr>
            <a:endParaRPr lang="en-US" sz="2800" i="1" dirty="0" smtClean="0">
              <a:solidFill>
                <a:schemeClr val="tx1">
                  <a:lumMod val="85000"/>
                  <a:lumOff val="15000"/>
                </a:schemeClr>
              </a:solidFill>
              <a:latin typeface="Avenir Next"/>
              <a:ea typeface="Avenir Next"/>
              <a:cs typeface="Avenir Next"/>
              <a:sym typeface="Avenir Next"/>
            </a:endParaRPr>
          </a:p>
          <a:p>
            <a:pPr marL="0" indent="0" algn="r">
              <a:lnSpc>
                <a:spcPct val="80000"/>
              </a:lnSpc>
              <a:spcBef>
                <a:spcPts val="711"/>
              </a:spcBef>
              <a:buSzTx/>
              <a:buNone/>
              <a:defRPr sz="1800"/>
            </a:pPr>
            <a:r>
              <a:rPr lang="en-US" sz="2800" i="1" dirty="0" smtClean="0">
                <a:solidFill>
                  <a:schemeClr val="tx1">
                    <a:lumMod val="85000"/>
                    <a:lumOff val="15000"/>
                  </a:schemeClr>
                </a:solidFill>
                <a:latin typeface="Avenir Next"/>
                <a:ea typeface="Avenir Next"/>
                <a:cs typeface="Avenir Next"/>
                <a:sym typeface="Avenir Next"/>
              </a:rPr>
              <a:t>The most comprehensive practice management solution in our market today</a:t>
            </a:r>
          </a:p>
          <a:p>
            <a:pPr marL="0" indent="0" algn="r">
              <a:lnSpc>
                <a:spcPct val="80000"/>
              </a:lnSpc>
              <a:spcBef>
                <a:spcPts val="711"/>
              </a:spcBef>
              <a:buSzTx/>
              <a:buNone/>
              <a:defRPr sz="1800"/>
            </a:pPr>
            <a:endParaRPr lang="en-US" sz="2800" i="1" dirty="0">
              <a:solidFill>
                <a:schemeClr val="tx1">
                  <a:lumMod val="85000"/>
                  <a:lumOff val="15000"/>
                </a:schemeClr>
              </a:solidFill>
              <a:latin typeface="Avenir Next"/>
              <a:ea typeface="Avenir Next"/>
              <a:cs typeface="Avenir Next"/>
              <a:sym typeface="Avenir Next"/>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1215532804"/>
              </p:ext>
            </p:extLst>
          </p:nvPr>
        </p:nvGraphicFramePr>
        <p:xfrm>
          <a:off x="5274019" y="0"/>
          <a:ext cx="8695981" cy="9753600"/>
        </p:xfrm>
        <a:graphic>
          <a:graphicData uri="http://schemas.openxmlformats.org/presentationml/2006/ole">
            <mc:AlternateContent xmlns:mc="http://schemas.openxmlformats.org/markup-compatibility/2006">
              <mc:Choice xmlns:v="urn:schemas-microsoft-com:vml" Requires="v">
                <p:oleObj spid="_x0000_s1146" name="Acrobat Document" r:id="rId3" imgW="6343532" imgH="7115040" progId="AcroExch.Document.7">
                  <p:embed/>
                </p:oleObj>
              </mc:Choice>
              <mc:Fallback>
                <p:oleObj name="Acrobat Document" r:id="rId3" imgW="6343532" imgH="7115040" progId="AcroExch.Document.7">
                  <p:embed/>
                  <p:pic>
                    <p:nvPicPr>
                      <p:cNvPr id="0" name=""/>
                      <p:cNvPicPr/>
                      <p:nvPr/>
                    </p:nvPicPr>
                    <p:blipFill>
                      <a:blip r:embed="rId4"/>
                      <a:stretch>
                        <a:fillRect/>
                      </a:stretch>
                    </p:blipFill>
                    <p:spPr>
                      <a:xfrm>
                        <a:off x="5274019" y="0"/>
                        <a:ext cx="8695981" cy="9753600"/>
                      </a:xfrm>
                      <a:prstGeom prst="rect">
                        <a:avLst/>
                      </a:prstGeom>
                    </p:spPr>
                  </p:pic>
                </p:oleObj>
              </mc:Fallback>
            </mc:AlternateContent>
          </a:graphicData>
        </a:graphic>
      </p:graphicFrame>
    </p:spTree>
    <p:extLst>
      <p:ext uri="{BB962C8B-B14F-4D97-AF65-F5344CB8AC3E}">
        <p14:creationId xmlns:p14="http://schemas.microsoft.com/office/powerpoint/2010/main" val="320893113"/>
      </p:ext>
    </p:extLst>
  </p:cSld>
  <p:clrMapOvr>
    <a:masterClrMapping/>
  </p:clrMapOvr>
  <p:transition spd="med">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xEl>
                                              <p:pRg st="0" end="0"/>
                                            </p:txEl>
                                          </p:spTgt>
                                        </p:tgtEl>
                                        <p:attrNameLst>
                                          <p:attrName>style.visibility</p:attrName>
                                        </p:attrNameLst>
                                      </p:cBhvr>
                                      <p:to>
                                        <p:strVal val="visible"/>
                                      </p:to>
                                    </p:set>
                                    <p:animEffect transition="in" filter="fade">
                                      <p:cBhvr>
                                        <p:cTn id="7" dur="500"/>
                                        <p:tgtEl>
                                          <p:spTgt spid="8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2">
                                            <p:txEl>
                                              <p:pRg st="3" end="3"/>
                                            </p:txEl>
                                          </p:spTgt>
                                        </p:tgtEl>
                                        <p:attrNameLst>
                                          <p:attrName>style.visibility</p:attrName>
                                        </p:attrNameLst>
                                      </p:cBhvr>
                                      <p:to>
                                        <p:strVal val="visible"/>
                                      </p:to>
                                    </p:set>
                                    <p:animEffect transition="in" filter="fade">
                                      <p:cBhvr>
                                        <p:cTn id="10" dur="500"/>
                                        <p:tgtEl>
                                          <p:spTgt spid="8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Shape 82"/>
          <p:cNvSpPr>
            <a:spLocks noGrp="1"/>
          </p:cNvSpPr>
          <p:nvPr>
            <p:ph type="body" idx="4294967295"/>
          </p:nvPr>
        </p:nvSpPr>
        <p:spPr>
          <a:xfrm>
            <a:off x="704427" y="1481103"/>
            <a:ext cx="4287168" cy="78494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marL="0" indent="0" algn="r">
              <a:lnSpc>
                <a:spcPct val="80000"/>
              </a:lnSpc>
              <a:spcBef>
                <a:spcPts val="1280"/>
              </a:spcBef>
              <a:buSzTx/>
              <a:buNone/>
              <a:defRPr sz="1800"/>
            </a:pPr>
            <a:r>
              <a:rPr sz="5973" dirty="0" smtClean="0">
                <a:solidFill>
                  <a:schemeClr val="accent1">
                    <a:lumMod val="75000"/>
                  </a:schemeClr>
                </a:solidFill>
                <a:latin typeface="Avenir Next"/>
                <a:ea typeface="Avenir Next"/>
                <a:cs typeface="Avenir Next"/>
                <a:sym typeface="Avenir Next"/>
              </a:rPr>
              <a:t>Accelerate</a:t>
            </a:r>
            <a:endParaRPr sz="5120" dirty="0">
              <a:solidFill>
                <a:schemeClr val="accent1">
                  <a:lumMod val="75000"/>
                </a:schemeClr>
              </a:solidFill>
              <a:latin typeface="Avenir Next Demi Bold"/>
              <a:ea typeface="Avenir Next Demi Bold"/>
              <a:cs typeface="Avenir Next Demi Bold"/>
              <a:sym typeface="Avenir Next Demi Bold"/>
            </a:endParaRPr>
          </a:p>
          <a:p>
            <a:pPr marL="0" indent="0">
              <a:lnSpc>
                <a:spcPct val="80000"/>
              </a:lnSpc>
              <a:buSzTx/>
              <a:buNone/>
              <a:defRPr sz="1800"/>
            </a:pPr>
            <a:endParaRPr sz="5689" dirty="0">
              <a:solidFill>
                <a:schemeClr val="accent1">
                  <a:lumMod val="50000"/>
                </a:schemeClr>
              </a:solidFill>
              <a:latin typeface="Avenir Next Demi Bold"/>
              <a:ea typeface="Avenir Next Demi Bold"/>
              <a:cs typeface="Avenir Next Demi Bold"/>
              <a:sym typeface="Avenir Next Demi Bold"/>
            </a:endParaRPr>
          </a:p>
          <a:p>
            <a:pPr marL="0" indent="0" algn="r">
              <a:lnSpc>
                <a:spcPct val="80000"/>
              </a:lnSpc>
              <a:buSzTx/>
              <a:buNone/>
              <a:defRPr sz="1800"/>
            </a:pPr>
            <a:r>
              <a:rPr sz="3413" cap="all" dirty="0" smtClean="0">
                <a:solidFill>
                  <a:schemeClr val="tx1">
                    <a:lumMod val="85000"/>
                    <a:lumOff val="15000"/>
                  </a:schemeClr>
                </a:solidFill>
                <a:latin typeface="Avenir Next"/>
                <a:ea typeface="Avenir Next"/>
                <a:cs typeface="Avenir Next"/>
                <a:sym typeface="Avenir Next"/>
              </a:rPr>
              <a:t>Tech </a:t>
            </a:r>
            <a:r>
              <a:rPr sz="3413" cap="all" dirty="0">
                <a:solidFill>
                  <a:schemeClr val="tx1">
                    <a:lumMod val="85000"/>
                    <a:lumOff val="15000"/>
                  </a:schemeClr>
                </a:solidFill>
                <a:latin typeface="Avenir Next"/>
                <a:ea typeface="Avenir Next"/>
                <a:cs typeface="Avenir Next"/>
                <a:sym typeface="Avenir Next"/>
              </a:rPr>
              <a:t>&amp; Practice Conference</a:t>
            </a:r>
            <a:r>
              <a:rPr sz="3413" dirty="0">
                <a:solidFill>
                  <a:schemeClr val="tx1">
                    <a:lumMod val="85000"/>
                    <a:lumOff val="15000"/>
                  </a:schemeClr>
                </a:solidFill>
                <a:latin typeface="Avenir Next"/>
                <a:ea typeface="Avenir Next"/>
                <a:cs typeface="Avenir Next"/>
                <a:sym typeface="Avenir Next"/>
              </a:rPr>
              <a:t> </a:t>
            </a:r>
          </a:p>
          <a:p>
            <a:pPr marL="0" indent="0">
              <a:lnSpc>
                <a:spcPct val="80000"/>
              </a:lnSpc>
              <a:spcBef>
                <a:spcPts val="711"/>
              </a:spcBef>
              <a:buSzTx/>
              <a:buNone/>
              <a:defRPr sz="1800"/>
            </a:pPr>
            <a:endParaRPr lang="en-US" i="1" dirty="0" smtClean="0">
              <a:solidFill>
                <a:schemeClr val="tx1">
                  <a:lumMod val="85000"/>
                  <a:lumOff val="15000"/>
                </a:schemeClr>
              </a:solidFill>
              <a:latin typeface="Avenir Next"/>
              <a:ea typeface="Avenir Next"/>
              <a:cs typeface="Avenir Next"/>
              <a:sym typeface="Avenir Next"/>
            </a:endParaRPr>
          </a:p>
          <a:p>
            <a:pPr marL="0" indent="0" algn="r">
              <a:lnSpc>
                <a:spcPct val="80000"/>
              </a:lnSpc>
              <a:spcBef>
                <a:spcPts val="711"/>
              </a:spcBef>
              <a:buSzTx/>
              <a:buNone/>
              <a:defRPr sz="1800"/>
            </a:pPr>
            <a:r>
              <a:rPr sz="2800" i="1" dirty="0" smtClean="0">
                <a:solidFill>
                  <a:schemeClr val="tx1">
                    <a:lumMod val="85000"/>
                    <a:lumOff val="15000"/>
                  </a:schemeClr>
                </a:solidFill>
                <a:latin typeface="Avenir Next"/>
                <a:ea typeface="Avenir Next"/>
                <a:cs typeface="Avenir Next"/>
                <a:sym typeface="Avenir Next"/>
              </a:rPr>
              <a:t>Offering </a:t>
            </a:r>
            <a:r>
              <a:rPr lang="en-US" sz="2800" i="1" dirty="0" smtClean="0">
                <a:solidFill>
                  <a:schemeClr val="tx1">
                    <a:lumMod val="85000"/>
                    <a:lumOff val="15000"/>
                  </a:schemeClr>
                </a:solidFill>
                <a:latin typeface="Avenir Next"/>
                <a:ea typeface="Avenir Next"/>
                <a:cs typeface="Avenir Next"/>
                <a:sym typeface="Avenir Next"/>
              </a:rPr>
              <a:t>thought leadership, </a:t>
            </a:r>
            <a:r>
              <a:rPr sz="2800" i="1" dirty="0" smtClean="0">
                <a:solidFill>
                  <a:schemeClr val="tx1">
                    <a:lumMod val="85000"/>
                    <a:lumOff val="15000"/>
                  </a:schemeClr>
                </a:solidFill>
                <a:latin typeface="Avenir Next"/>
                <a:ea typeface="Avenir Next"/>
                <a:cs typeface="Avenir Next"/>
                <a:sym typeface="Avenir Next"/>
              </a:rPr>
              <a:t>networking </a:t>
            </a:r>
            <a:r>
              <a:rPr sz="2800" i="1" dirty="0">
                <a:solidFill>
                  <a:schemeClr val="tx1">
                    <a:lumMod val="85000"/>
                    <a:lumOff val="15000"/>
                  </a:schemeClr>
                </a:solidFill>
                <a:latin typeface="Avenir Next"/>
                <a:ea typeface="Avenir Next"/>
                <a:cs typeface="Avenir Next"/>
                <a:sym typeface="Avenir Next"/>
              </a:rPr>
              <a:t>and </a:t>
            </a:r>
            <a:r>
              <a:rPr sz="2800" i="1" dirty="0" smtClean="0">
                <a:solidFill>
                  <a:schemeClr val="tx1">
                    <a:lumMod val="85000"/>
                    <a:lumOff val="15000"/>
                  </a:schemeClr>
                </a:solidFill>
                <a:latin typeface="Avenir Next"/>
                <a:ea typeface="Avenir Next"/>
                <a:cs typeface="Avenir Next"/>
                <a:sym typeface="Avenir Next"/>
              </a:rPr>
              <a:t>educational opportunities</a:t>
            </a:r>
            <a:endParaRPr lang="en-US" sz="2800" i="1" dirty="0" smtClean="0">
              <a:solidFill>
                <a:schemeClr val="tx1">
                  <a:lumMod val="85000"/>
                  <a:lumOff val="15000"/>
                </a:schemeClr>
              </a:solidFill>
              <a:latin typeface="Avenir Next"/>
              <a:ea typeface="Avenir Next"/>
              <a:cs typeface="Avenir Next"/>
              <a:sym typeface="Avenir Next"/>
            </a:endParaRPr>
          </a:p>
          <a:p>
            <a:pPr marL="0" indent="0">
              <a:lnSpc>
                <a:spcPct val="80000"/>
              </a:lnSpc>
              <a:spcBef>
                <a:spcPts val="711"/>
              </a:spcBef>
              <a:buSzTx/>
              <a:buNone/>
              <a:defRPr sz="1800"/>
            </a:pPr>
            <a:endParaRPr lang="en-US" i="1" dirty="0">
              <a:solidFill>
                <a:srgbClr val="FFFFFE"/>
              </a:solidFill>
              <a:latin typeface="Avenir Next"/>
              <a:ea typeface="Avenir Next"/>
              <a:cs typeface="Avenir Next"/>
              <a:sym typeface="Avenir Next"/>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07000" y="76200"/>
            <a:ext cx="7645400" cy="9894047"/>
          </a:xfrm>
          <a:prstGeom prst="rect">
            <a:avLst/>
          </a:prstGeom>
        </p:spPr>
      </p:pic>
    </p:spTree>
    <p:extLst>
      <p:ext uri="{BB962C8B-B14F-4D97-AF65-F5344CB8AC3E}">
        <p14:creationId xmlns:p14="http://schemas.microsoft.com/office/powerpoint/2010/main" val="1838867241"/>
      </p:ext>
    </p:extLst>
  </p:cSld>
  <p:clrMapOvr>
    <a:masterClrMapping/>
  </p:clrMapOvr>
  <p:transition spd="med">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xEl>
                                              <p:pRg st="0" end="0"/>
                                            </p:txEl>
                                          </p:spTgt>
                                        </p:tgtEl>
                                        <p:attrNameLst>
                                          <p:attrName>style.visibility</p:attrName>
                                        </p:attrNameLst>
                                      </p:cBhvr>
                                      <p:to>
                                        <p:strVal val="visible"/>
                                      </p:to>
                                    </p:set>
                                    <p:animEffect transition="in" filter="fade">
                                      <p:cBhvr>
                                        <p:cTn id="7" dur="500"/>
                                        <p:tgtEl>
                                          <p:spTgt spid="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2">
                                            <p:txEl>
                                              <p:pRg st="2" end="2"/>
                                            </p:txEl>
                                          </p:spTgt>
                                        </p:tgtEl>
                                        <p:attrNameLst>
                                          <p:attrName>style.visibility</p:attrName>
                                        </p:attrNameLst>
                                      </p:cBhvr>
                                      <p:to>
                                        <p:strVal val="visible"/>
                                      </p:to>
                                    </p:set>
                                    <p:animEffect transition="in" filter="fade">
                                      <p:cBhvr>
                                        <p:cTn id="12" dur="500"/>
                                        <p:tgtEl>
                                          <p:spTgt spid="8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2">
                                            <p:txEl>
                                              <p:pRg st="4" end="4"/>
                                            </p:txEl>
                                          </p:spTgt>
                                        </p:tgtEl>
                                        <p:attrNameLst>
                                          <p:attrName>style.visibility</p:attrName>
                                        </p:attrNameLst>
                                      </p:cBhvr>
                                      <p:to>
                                        <p:strVal val="visible"/>
                                      </p:to>
                                    </p:set>
                                    <p:animEffect transition="in" filter="fade">
                                      <p:cBhvr>
                                        <p:cTn id="15" dur="500"/>
                                        <p:tgtEl>
                                          <p:spTgt spid="8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hape 85"/>
          <p:cNvSpPr>
            <a:spLocks noGrp="1"/>
          </p:cNvSpPr>
          <p:nvPr>
            <p:ph type="body" idx="4294967295"/>
          </p:nvPr>
        </p:nvSpPr>
        <p:spPr>
          <a:xfrm>
            <a:off x="711200" y="304800"/>
            <a:ext cx="4558242" cy="7126358"/>
          </a:xfrm>
          <a:prstGeom prst="rect">
            <a:avLst/>
          </a:prstGeom>
          <a:ln w="12700">
            <a:miter lim="400000"/>
          </a:ln>
          <a:extLst>
            <a:ext uri="{C572A759-6A51-4108-AA02-DFA0A04FC94B}">
              <ma14:wrappingTextBoxFlag xmlns="" xmlns:ma14="http://schemas.microsoft.com/office/mac/drawingml/2011/main" val="1"/>
            </a:ext>
          </a:extLst>
        </p:spPr>
        <p:txBody>
          <a:bodyPr lIns="65023" tIns="0" rIns="65023" bIns="0">
            <a:normAutofit/>
          </a:bodyPr>
          <a:lstStyle/>
          <a:p>
            <a:pPr marL="0" indent="0">
              <a:buSzTx/>
              <a:buNone/>
              <a:defRPr sz="1800"/>
            </a:pPr>
            <a:r>
              <a:rPr sz="4267" b="1" dirty="0" smtClean="0">
                <a:solidFill>
                  <a:schemeClr val="accent1">
                    <a:lumMod val="50000"/>
                  </a:schemeClr>
                </a:solidFill>
                <a:latin typeface="Avenir Next"/>
                <a:ea typeface="Avenir Next"/>
                <a:cs typeface="Avenir Next"/>
                <a:sym typeface="Avenir Next"/>
              </a:rPr>
              <a:t>My </a:t>
            </a:r>
            <a:r>
              <a:rPr sz="4267" b="1" dirty="0">
                <a:solidFill>
                  <a:schemeClr val="accent1">
                    <a:lumMod val="50000"/>
                  </a:schemeClr>
                </a:solidFill>
                <a:latin typeface="Avenir Next"/>
                <a:ea typeface="Avenir Next"/>
                <a:cs typeface="Avenir Next"/>
                <a:sym typeface="Avenir Next"/>
              </a:rPr>
              <a:t>Office Today</a:t>
            </a:r>
            <a:endParaRPr sz="4267" b="1" i="1" dirty="0">
              <a:solidFill>
                <a:schemeClr val="accent1">
                  <a:lumMod val="50000"/>
                </a:schemeClr>
              </a:solidFill>
              <a:latin typeface="Avenir Next"/>
              <a:ea typeface="Avenir Next"/>
              <a:cs typeface="Avenir Next"/>
              <a:sym typeface="Avenir Next"/>
            </a:endParaRPr>
          </a:p>
          <a:p>
            <a:pPr marL="0" indent="0">
              <a:lnSpc>
                <a:spcPts val="3413"/>
              </a:lnSpc>
              <a:buSzTx/>
              <a:buNone/>
              <a:defRPr sz="1800"/>
            </a:pPr>
            <a:endParaRPr sz="3982" i="1" dirty="0">
              <a:solidFill>
                <a:srgbClr val="FF0000"/>
              </a:solidFill>
              <a:latin typeface="Avenir Next"/>
              <a:ea typeface="Avenir Next"/>
              <a:cs typeface="Avenir Next"/>
              <a:sym typeface="Avenir Next"/>
            </a:endParaRPr>
          </a:p>
          <a:p>
            <a:pPr marL="0" indent="0">
              <a:lnSpc>
                <a:spcPts val="3840"/>
              </a:lnSpc>
              <a:spcBef>
                <a:spcPts val="427"/>
              </a:spcBef>
              <a:buSzTx/>
              <a:buNone/>
              <a:defRPr sz="1800"/>
            </a:pPr>
            <a:r>
              <a:rPr lang="en-US" sz="3271" dirty="0" smtClean="0">
                <a:solidFill>
                  <a:schemeClr val="accent1">
                    <a:lumMod val="75000"/>
                  </a:schemeClr>
                </a:solidFill>
                <a:latin typeface="Avenir Next"/>
                <a:ea typeface="Avenir Next"/>
                <a:cs typeface="Avenir Next"/>
                <a:sym typeface="Avenir Next"/>
              </a:rPr>
              <a:t>Print distribution 25k</a:t>
            </a:r>
          </a:p>
          <a:p>
            <a:pPr marL="0" indent="0">
              <a:lnSpc>
                <a:spcPts val="3840"/>
              </a:lnSpc>
              <a:spcBef>
                <a:spcPts val="427"/>
              </a:spcBef>
              <a:buSzTx/>
              <a:buNone/>
              <a:defRPr sz="1800"/>
            </a:pPr>
            <a:endParaRPr lang="en-US" sz="3271" dirty="0">
              <a:solidFill>
                <a:schemeClr val="accent1">
                  <a:lumMod val="75000"/>
                </a:schemeClr>
              </a:solidFill>
              <a:latin typeface="Avenir Next"/>
              <a:ea typeface="Avenir Next"/>
              <a:cs typeface="Avenir Next"/>
              <a:sym typeface="Avenir Next"/>
            </a:endParaRPr>
          </a:p>
          <a:p>
            <a:pPr marL="0" indent="0">
              <a:lnSpc>
                <a:spcPts val="3840"/>
              </a:lnSpc>
              <a:spcBef>
                <a:spcPts val="427"/>
              </a:spcBef>
              <a:buSzTx/>
              <a:buNone/>
              <a:defRPr sz="1800"/>
            </a:pPr>
            <a:r>
              <a:rPr lang="en-US" sz="3271" dirty="0">
                <a:solidFill>
                  <a:schemeClr val="accent1">
                    <a:lumMod val="75000"/>
                  </a:schemeClr>
                </a:solidFill>
                <a:latin typeface="Avenir Next"/>
                <a:ea typeface="Avenir Next"/>
                <a:cs typeface="Avenir Next"/>
                <a:sym typeface="Avenir Next"/>
              </a:rPr>
              <a:t>Online distribution </a:t>
            </a:r>
            <a:r>
              <a:rPr lang="en-US" sz="3271" dirty="0" smtClean="0">
                <a:solidFill>
                  <a:schemeClr val="accent1">
                    <a:lumMod val="75000"/>
                  </a:schemeClr>
                </a:solidFill>
                <a:latin typeface="Avenir Next"/>
                <a:ea typeface="Avenir Next"/>
                <a:cs typeface="Avenir Next"/>
                <a:sym typeface="Avenir Next"/>
              </a:rPr>
              <a:t>75k</a:t>
            </a:r>
          </a:p>
          <a:p>
            <a:pPr marL="0" indent="0">
              <a:lnSpc>
                <a:spcPts val="3840"/>
              </a:lnSpc>
              <a:spcBef>
                <a:spcPts val="427"/>
              </a:spcBef>
              <a:buSzTx/>
              <a:buNone/>
              <a:defRPr sz="1800"/>
            </a:pPr>
            <a:endParaRPr lang="en-US" sz="3271" dirty="0">
              <a:solidFill>
                <a:schemeClr val="accent1">
                  <a:lumMod val="75000"/>
                </a:schemeClr>
              </a:solidFill>
              <a:latin typeface="Avenir Next"/>
              <a:ea typeface="Avenir Next"/>
              <a:cs typeface="Avenir Next"/>
              <a:sym typeface="Avenir Next"/>
            </a:endParaRPr>
          </a:p>
          <a:p>
            <a:pPr marL="0" indent="0">
              <a:lnSpc>
                <a:spcPts val="3840"/>
              </a:lnSpc>
              <a:spcBef>
                <a:spcPts val="427"/>
              </a:spcBef>
              <a:buSzTx/>
              <a:buNone/>
              <a:defRPr sz="1800"/>
            </a:pPr>
            <a:r>
              <a:rPr lang="en-US" sz="3271" dirty="0">
                <a:solidFill>
                  <a:schemeClr val="accent1">
                    <a:lumMod val="75000"/>
                  </a:schemeClr>
                </a:solidFill>
                <a:latin typeface="Avenir Next"/>
                <a:ea typeface="Avenir Next"/>
                <a:cs typeface="Avenir Next"/>
                <a:sym typeface="Avenir Next"/>
              </a:rPr>
              <a:t>I</a:t>
            </a:r>
            <a:r>
              <a:rPr sz="3271" dirty="0">
                <a:solidFill>
                  <a:schemeClr val="accent1">
                    <a:lumMod val="75000"/>
                  </a:schemeClr>
                </a:solidFill>
                <a:latin typeface="Avenir Next"/>
                <a:ea typeface="Avenir Next"/>
                <a:cs typeface="Avenir Next"/>
                <a:sym typeface="Avenir Next"/>
              </a:rPr>
              <a:t>ncludes select blogs, </a:t>
            </a:r>
          </a:p>
          <a:p>
            <a:pPr marL="0" indent="0">
              <a:lnSpc>
                <a:spcPts val="3840"/>
              </a:lnSpc>
              <a:spcBef>
                <a:spcPts val="427"/>
              </a:spcBef>
              <a:buSzTx/>
              <a:buNone/>
              <a:defRPr sz="1800"/>
            </a:pPr>
            <a:r>
              <a:rPr sz="3271" dirty="0">
                <a:solidFill>
                  <a:schemeClr val="accent1">
                    <a:lumMod val="75000"/>
                  </a:schemeClr>
                </a:solidFill>
                <a:latin typeface="Avenir Next"/>
                <a:ea typeface="Avenir Next"/>
                <a:cs typeface="Avenir Next"/>
                <a:sym typeface="Avenir Next"/>
              </a:rPr>
              <a:t>articles and </a:t>
            </a:r>
            <a:r>
              <a:rPr lang="en-US" sz="3271" dirty="0" smtClean="0">
                <a:solidFill>
                  <a:schemeClr val="accent1">
                    <a:lumMod val="75000"/>
                  </a:schemeClr>
                </a:solidFill>
                <a:latin typeface="Avenir Next"/>
                <a:ea typeface="Avenir Next"/>
                <a:cs typeface="Avenir Next"/>
                <a:sym typeface="Avenir Next"/>
              </a:rPr>
              <a:t>software </a:t>
            </a:r>
            <a:r>
              <a:rPr sz="3271" dirty="0" smtClean="0">
                <a:solidFill>
                  <a:schemeClr val="accent1">
                    <a:lumMod val="75000"/>
                  </a:schemeClr>
                </a:solidFill>
                <a:latin typeface="Avenir Next"/>
                <a:ea typeface="Avenir Next"/>
                <a:cs typeface="Avenir Next"/>
                <a:sym typeface="Avenir Next"/>
              </a:rPr>
              <a:t>reviews </a:t>
            </a:r>
            <a:r>
              <a:rPr sz="3271" dirty="0">
                <a:solidFill>
                  <a:schemeClr val="accent1">
                    <a:lumMod val="75000"/>
                  </a:schemeClr>
                </a:solidFill>
                <a:latin typeface="Avenir Next"/>
                <a:ea typeface="Avenir Next"/>
                <a:cs typeface="Avenir Next"/>
                <a:sym typeface="Avenir Next"/>
              </a:rPr>
              <a:t>from industry thought leaders and vendors.</a:t>
            </a:r>
          </a:p>
        </p:txBody>
      </p:sp>
      <p:sp>
        <p:nvSpPr>
          <p:cNvPr id="4" name="Shape 85"/>
          <p:cNvSpPr txBox="1">
            <a:spLocks/>
          </p:cNvSpPr>
          <p:nvPr/>
        </p:nvSpPr>
        <p:spPr>
          <a:xfrm>
            <a:off x="632178" y="8402128"/>
            <a:ext cx="4702448" cy="1311216"/>
          </a:xfrm>
          <a:prstGeom prst="rect">
            <a:avLst/>
          </a:prstGeom>
          <a:ln w="12700">
            <a:miter lim="400000"/>
          </a:ln>
          <a:extLst>
            <a:ext uri="{C572A759-6A51-4108-AA02-DFA0A04FC94B}">
              <ma14:wrappingTextBoxFlag xmlns:ma14="http://schemas.microsoft.com/office/mac/drawingml/2011/main" xmlns="" val="1"/>
            </a:ext>
          </a:extLst>
        </p:spPr>
        <p:txBody>
          <a:bodyPr lIns="65023" tIns="0" rIns="65023" bIns="0">
            <a:normAutofit/>
          </a:bodyPr>
          <a:lst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3" indent="-296333" defTabSz="584200">
              <a:buSzPct val="75000"/>
              <a:buChar char="•"/>
              <a:defRPr sz="2400">
                <a:solidFill>
                  <a:srgbClr val="44474A"/>
                </a:solidFill>
                <a:latin typeface="Avenir Next Medium"/>
                <a:ea typeface="Avenir Next Medium"/>
                <a:cs typeface="Avenir Next Medium"/>
                <a:sym typeface="Avenir Next Medium"/>
              </a:defRPr>
            </a:lvl2pPr>
            <a:lvl3pPr marL="1185333" indent="-296333"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3"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marL="0" indent="0" algn="l">
              <a:lnSpc>
                <a:spcPts val="3840"/>
              </a:lnSpc>
              <a:spcBef>
                <a:spcPts val="427"/>
              </a:spcBef>
              <a:buSzTx/>
              <a:buFontTx/>
              <a:buNone/>
              <a:defRPr sz="1800"/>
            </a:pPr>
            <a:r>
              <a:rPr lang="en-US" sz="2800" dirty="0" smtClean="0">
                <a:solidFill>
                  <a:schemeClr val="accent1">
                    <a:lumMod val="75000"/>
                  </a:schemeClr>
                </a:solidFill>
                <a:latin typeface="Avenir Next"/>
                <a:ea typeface="Avenir Next"/>
                <a:cs typeface="Avenir Next"/>
                <a:sym typeface="Avenir Next"/>
              </a:rPr>
              <a:t>Get your FREE print copy</a:t>
            </a:r>
          </a:p>
          <a:p>
            <a:pPr marL="0" indent="0" algn="l">
              <a:lnSpc>
                <a:spcPts val="3840"/>
              </a:lnSpc>
              <a:spcBef>
                <a:spcPts val="427"/>
              </a:spcBef>
              <a:buSzTx/>
              <a:buFontTx/>
              <a:buNone/>
              <a:defRPr sz="1800"/>
            </a:pPr>
            <a:r>
              <a:rPr lang="en-US" sz="2800" dirty="0" smtClean="0">
                <a:solidFill>
                  <a:schemeClr val="accent1">
                    <a:lumMod val="75000"/>
                  </a:schemeClr>
                </a:solidFill>
                <a:latin typeface="Avenir Next"/>
                <a:ea typeface="Avenir Next"/>
                <a:cs typeface="Avenir Next"/>
                <a:sym typeface="Avenir Next"/>
              </a:rPr>
              <a:t>at </a:t>
            </a:r>
            <a:r>
              <a:rPr lang="en-US" sz="2800" u="sng" dirty="0" smtClean="0">
                <a:solidFill>
                  <a:schemeClr val="accent1">
                    <a:lumMod val="75000"/>
                  </a:schemeClr>
                </a:solidFill>
                <a:latin typeface="Avenir Next"/>
                <a:ea typeface="Avenir Next"/>
                <a:cs typeface="Avenir Next"/>
                <a:sym typeface="Avenir Next"/>
              </a:rPr>
              <a:t>www.myofficetoday.me</a:t>
            </a:r>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54600" y="-1371600"/>
            <a:ext cx="8534400" cy="12269257"/>
          </a:xfrm>
          <a:prstGeom prst="rect">
            <a:avLst/>
          </a:prstGeom>
        </p:spPr>
      </p:pic>
    </p:spTree>
    <p:extLst>
      <p:ext uri="{BB962C8B-B14F-4D97-AF65-F5344CB8AC3E}">
        <p14:creationId xmlns:p14="http://schemas.microsoft.com/office/powerpoint/2010/main" val="1707782129"/>
      </p:ext>
    </p:extLst>
  </p:cSld>
  <p:clrMapOvr>
    <a:masterClrMapping/>
  </p:clrMapOvr>
  <p:transition spd="med">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xEl>
                                              <p:pRg st="0" end="0"/>
                                            </p:txEl>
                                          </p:spTgt>
                                        </p:tgtEl>
                                        <p:attrNameLst>
                                          <p:attrName>style.visibility</p:attrName>
                                        </p:attrNameLst>
                                      </p:cBhvr>
                                      <p:to>
                                        <p:strVal val="visible"/>
                                      </p:to>
                                    </p:set>
                                    <p:animEffect transition="in" filter="fade">
                                      <p:cBhvr>
                                        <p:cTn id="7" dur="500"/>
                                        <p:tgtEl>
                                          <p:spTgt spid="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5">
                                            <p:txEl>
                                              <p:pRg st="2" end="2"/>
                                            </p:txEl>
                                          </p:spTgt>
                                        </p:tgtEl>
                                        <p:attrNameLst>
                                          <p:attrName>style.visibility</p:attrName>
                                        </p:attrNameLst>
                                      </p:cBhvr>
                                      <p:to>
                                        <p:strVal val="visible"/>
                                      </p:to>
                                    </p:set>
                                    <p:animEffect transition="in" filter="fade">
                                      <p:cBhvr>
                                        <p:cTn id="12" dur="500"/>
                                        <p:tgtEl>
                                          <p:spTgt spid="85">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5">
                                            <p:txEl>
                                              <p:pRg st="4" end="4"/>
                                            </p:txEl>
                                          </p:spTgt>
                                        </p:tgtEl>
                                        <p:attrNameLst>
                                          <p:attrName>style.visibility</p:attrName>
                                        </p:attrNameLst>
                                      </p:cBhvr>
                                      <p:to>
                                        <p:strVal val="visible"/>
                                      </p:to>
                                    </p:set>
                                    <p:animEffect transition="in" filter="fade">
                                      <p:cBhvr>
                                        <p:cTn id="15" dur="500"/>
                                        <p:tgtEl>
                                          <p:spTgt spid="8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5">
                                            <p:txEl>
                                              <p:pRg st="6" end="6"/>
                                            </p:txEl>
                                          </p:spTgt>
                                        </p:tgtEl>
                                        <p:attrNameLst>
                                          <p:attrName>style.visibility</p:attrName>
                                        </p:attrNameLst>
                                      </p:cBhvr>
                                      <p:to>
                                        <p:strVal val="visible"/>
                                      </p:to>
                                    </p:set>
                                    <p:animEffect transition="in" filter="fade">
                                      <p:cBhvr>
                                        <p:cTn id="18" dur="500"/>
                                        <p:tgtEl>
                                          <p:spTgt spid="85">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5">
                                            <p:txEl>
                                              <p:pRg st="7" end="7"/>
                                            </p:txEl>
                                          </p:spTgt>
                                        </p:tgtEl>
                                        <p:attrNameLst>
                                          <p:attrName>style.visibility</p:attrName>
                                        </p:attrNameLst>
                                      </p:cBhvr>
                                      <p:to>
                                        <p:strVal val="visible"/>
                                      </p:to>
                                    </p:set>
                                    <p:animEffect transition="in" filter="fade">
                                      <p:cBhvr>
                                        <p:cTn id="21" dur="500"/>
                                        <p:tgtEl>
                                          <p:spTgt spid="85">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fade">
                                      <p:cBhvr>
                                        <p:cTn id="26" dur="500"/>
                                        <p:tgtEl>
                                          <p:spTgt spid="4">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fade">
                                      <p:cBhvr>
                                        <p:cTn id="2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355600" y="-76200"/>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7" name="Shape 54"/>
          <p:cNvSpPr>
            <a:spLocks noGrp="1"/>
          </p:cNvSpPr>
          <p:nvPr>
            <p:ph type="body" idx="1"/>
          </p:nvPr>
        </p:nvSpPr>
        <p:spPr>
          <a:xfrm>
            <a:off x="806262" y="2328446"/>
            <a:ext cx="11564257" cy="4842351"/>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0">
              <a:defRPr sz="1800"/>
            </a:pPr>
            <a:r>
              <a:rPr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This session will provide you with </a:t>
            </a:r>
            <a:r>
              <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guidance</a:t>
            </a:r>
          </a:p>
          <a:p>
            <a:pPr lvl="0">
              <a:defRPr sz="1800"/>
            </a:pPr>
            <a:r>
              <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 on budgeting and buy in.</a:t>
            </a:r>
          </a:p>
          <a:p>
            <a:pPr lvl="0">
              <a:defRPr sz="1800"/>
            </a:pPr>
            <a:endParaRPr lang="en-US"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endParaRPr>
          </a:p>
          <a:p>
            <a:pPr lvl="0">
              <a:defRPr sz="1800"/>
            </a:pPr>
            <a:r>
              <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We will also detail</a:t>
            </a:r>
          </a:p>
          <a:p>
            <a:pPr lvl="0">
              <a:defRPr sz="1800"/>
            </a:pPr>
            <a:r>
              <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 </a:t>
            </a:r>
            <a:r>
              <a:rPr lang="en-US" sz="4400" b="1" i="1" dirty="0" smtClean="0">
                <a:solidFill>
                  <a:schemeClr val="tx2">
                    <a:lumMod val="40000"/>
                    <a:lumOff val="60000"/>
                  </a:schemeClr>
                </a:solidFill>
                <a:effectLst>
                  <a:outerShdw blurRad="38100" dist="38100" dir="2700000" algn="tl">
                    <a:srgbClr val="000000">
                      <a:alpha val="43137"/>
                    </a:srgbClr>
                  </a:outerShdw>
                </a:effectLst>
              </a:rPr>
              <a:t>Six </a:t>
            </a:r>
            <a:r>
              <a:rPr lang="en-US" sz="4400" b="1" i="1" dirty="0">
                <a:solidFill>
                  <a:schemeClr val="tx2">
                    <a:lumMod val="40000"/>
                    <a:lumOff val="60000"/>
                  </a:schemeClr>
                </a:solidFill>
                <a:effectLst>
                  <a:outerShdw blurRad="38100" dist="38100" dir="2700000" algn="tl">
                    <a:srgbClr val="000000">
                      <a:alpha val="43137"/>
                    </a:srgbClr>
                  </a:outerShdw>
                </a:effectLst>
              </a:rPr>
              <a:t>value added </a:t>
            </a:r>
            <a:r>
              <a:rPr lang="en-US" sz="4400" b="1" i="1" dirty="0" smtClean="0">
                <a:solidFill>
                  <a:schemeClr val="tx2">
                    <a:lumMod val="40000"/>
                    <a:lumOff val="60000"/>
                  </a:schemeClr>
                </a:solidFill>
                <a:effectLst>
                  <a:outerShdw blurRad="38100" dist="38100" dir="2700000" algn="tl">
                    <a:srgbClr val="000000">
                      <a:alpha val="43137"/>
                    </a:srgbClr>
                  </a:outerShdw>
                </a:effectLst>
              </a:rPr>
              <a:t>automations</a:t>
            </a:r>
          </a:p>
          <a:p>
            <a:pPr lvl="0">
              <a:defRPr sz="1800"/>
            </a:pPr>
            <a:r>
              <a:rPr lang="en-US" sz="4400" b="1" i="1" dirty="0" smtClean="0">
                <a:solidFill>
                  <a:schemeClr val="tx2">
                    <a:lumMod val="40000"/>
                    <a:lumOff val="60000"/>
                  </a:schemeClr>
                </a:solidFill>
                <a:effectLst>
                  <a:outerShdw blurRad="38100" dist="38100" dir="2700000" algn="tl">
                    <a:srgbClr val="000000">
                      <a:alpha val="43137"/>
                    </a:srgbClr>
                  </a:outerShdw>
                </a:effectLst>
              </a:rPr>
              <a:t> </a:t>
            </a:r>
            <a:r>
              <a:rPr lang="en-US" sz="4400" dirty="0" smtClean="0">
                <a:solidFill>
                  <a:schemeClr val="tx2">
                    <a:lumMod val="40000"/>
                    <a:lumOff val="60000"/>
                  </a:schemeClr>
                </a:solidFill>
                <a:effectLst>
                  <a:outerShdw blurRad="38100" dist="38100" dir="2700000" algn="tl">
                    <a:srgbClr val="000000">
                      <a:alpha val="43137"/>
                    </a:srgbClr>
                  </a:outerShdw>
                </a:effectLst>
              </a:rPr>
              <a:t>that </a:t>
            </a:r>
            <a:r>
              <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can </a:t>
            </a:r>
            <a:r>
              <a:rPr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help </a:t>
            </a:r>
            <a:r>
              <a:rPr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your firm be </a:t>
            </a:r>
            <a:r>
              <a:rPr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more</a:t>
            </a:r>
            <a:endPar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endParaRPr>
          </a:p>
          <a:p>
            <a:pPr lvl="0">
              <a:defRPr sz="1800"/>
            </a:pPr>
            <a:r>
              <a:rPr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 </a:t>
            </a:r>
            <a:r>
              <a:rPr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productive and </a:t>
            </a:r>
            <a:r>
              <a:rPr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profitable</a:t>
            </a:r>
            <a:r>
              <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a:t>
            </a:r>
            <a:endParaRPr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endParaRPr>
          </a:p>
        </p:txBody>
      </p:sp>
      <p:sp>
        <p:nvSpPr>
          <p:cNvPr id="9" name="TextBox 8"/>
          <p:cNvSpPr txBox="1"/>
          <p:nvPr/>
        </p:nvSpPr>
        <p:spPr>
          <a:xfrm>
            <a:off x="510362" y="299401"/>
            <a:ext cx="12036859" cy="109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32308">
              <a:lnSpc>
                <a:spcPct val="90000"/>
              </a:lnSpc>
              <a:defRPr sz="1800">
                <a:solidFill>
                  <a:srgbClr val="000000"/>
                </a:solidFill>
              </a:defRPr>
            </a:pPr>
            <a:r>
              <a:rPr lang="en-US" sz="7200" cap="all" spc="-150" dirty="0">
                <a:solidFill>
                  <a:srgbClr val="B8DA86"/>
                </a:solidFill>
                <a:effectLst>
                  <a:outerShdw blurRad="38100" dist="38100" dir="2700000" algn="tl">
                    <a:srgbClr val="000000">
                      <a:alpha val="43137"/>
                    </a:srgbClr>
                  </a:outerShdw>
                </a:effectLst>
                <a:latin typeface="Tw Cen MT Condensed" panose="020B0606020104020203" pitchFamily="34" charset="0"/>
                <a:cs typeface="Lato" panose="020F0502020204030203" pitchFamily="34" charset="0"/>
              </a:rPr>
              <a:t>How to Automate your office on a budget</a:t>
            </a:r>
          </a:p>
        </p:txBody>
      </p:sp>
    </p:spTree>
    <p:extLst>
      <p:ext uri="{BB962C8B-B14F-4D97-AF65-F5344CB8AC3E}">
        <p14:creationId xmlns:p14="http://schemas.microsoft.com/office/powerpoint/2010/main" val="34185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362066" y="-19318"/>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8" name="Shape 51"/>
          <p:cNvSpPr txBox="1">
            <a:spLocks/>
          </p:cNvSpPr>
          <p:nvPr/>
        </p:nvSpPr>
        <p:spPr>
          <a:xfrm>
            <a:off x="31866" y="2232465"/>
            <a:ext cx="12993852" cy="685800"/>
          </a:xfrm>
          <a:prstGeom prst="rect">
            <a:avLst/>
          </a:prstGeom>
        </p:spPr>
        <p:txBody>
          <a:bodyPr>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r>
              <a:rPr lang="en-US" sz="3400" dirty="0" smtClean="0">
                <a:solidFill>
                  <a:schemeClr val="tx2">
                    <a:lumMod val="40000"/>
                    <a:lumOff val="60000"/>
                  </a:schemeClr>
                </a:solidFill>
                <a:effectLst>
                  <a:outerShdw blurRad="38100" dist="38100" dir="2700000" algn="tl">
                    <a:srgbClr val="000000">
                      <a:alpha val="43137"/>
                    </a:srgbClr>
                  </a:outerShdw>
                </a:effectLst>
              </a:rPr>
              <a:t>WHEN AND HOW DID YOU START YOUR BUSINESS?</a:t>
            </a:r>
            <a:r>
              <a:rPr lang="en-US" sz="3600" dirty="0" smtClean="0">
                <a:solidFill>
                  <a:schemeClr val="tx1"/>
                </a:solidFill>
              </a:rPr>
              <a:t/>
            </a:r>
            <a:br>
              <a:rPr lang="en-US" sz="3600" dirty="0" smtClean="0">
                <a:solidFill>
                  <a:schemeClr val="tx1"/>
                </a:solidFill>
              </a:rPr>
            </a:br>
            <a:endParaRPr lang="en-US" sz="3600" dirty="0">
              <a:solidFill>
                <a:schemeClr val="tx1"/>
              </a:solidFill>
            </a:endParaRPr>
          </a:p>
        </p:txBody>
      </p:sp>
      <p:sp>
        <p:nvSpPr>
          <p:cNvPr id="9" name="Shape 51"/>
          <p:cNvSpPr txBox="1">
            <a:spLocks/>
          </p:cNvSpPr>
          <p:nvPr/>
        </p:nvSpPr>
        <p:spPr>
          <a:xfrm>
            <a:off x="-203200" y="5076378"/>
            <a:ext cx="13328534" cy="6858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r>
              <a:rPr lang="en-US" sz="3400" dirty="0" smtClean="0">
                <a:solidFill>
                  <a:schemeClr val="tx2">
                    <a:lumMod val="40000"/>
                    <a:lumOff val="60000"/>
                  </a:schemeClr>
                </a:solidFill>
                <a:effectLst>
                  <a:outerShdw blurRad="38100" dist="38100" dir="2700000" algn="tl">
                    <a:srgbClr val="000000">
                      <a:alpha val="43137"/>
                    </a:srgbClr>
                  </a:outerShdw>
                </a:effectLst>
              </a:rPr>
              <a:t>What have we learned over the years?</a:t>
            </a:r>
            <a:endParaRPr lang="en-US" sz="3400" dirty="0">
              <a:solidFill>
                <a:schemeClr val="tx2">
                  <a:lumMod val="40000"/>
                  <a:lumOff val="60000"/>
                </a:schemeClr>
              </a:solidFill>
              <a:effectLst>
                <a:outerShdw blurRad="38100" dist="38100" dir="2700000" algn="tl">
                  <a:srgbClr val="000000">
                    <a:alpha val="43137"/>
                  </a:srgbClr>
                </a:outerShdw>
              </a:effectLst>
            </a:endParaRPr>
          </a:p>
        </p:txBody>
      </p:sp>
      <p:sp>
        <p:nvSpPr>
          <p:cNvPr id="10" name="Shape 51"/>
          <p:cNvSpPr txBox="1">
            <a:spLocks/>
          </p:cNvSpPr>
          <p:nvPr/>
        </p:nvSpPr>
        <p:spPr>
          <a:xfrm>
            <a:off x="31866" y="3656072"/>
            <a:ext cx="12993852" cy="6858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r>
              <a:rPr lang="en-US" sz="3400" dirty="0" smtClean="0">
                <a:solidFill>
                  <a:schemeClr val="tx2">
                    <a:lumMod val="40000"/>
                    <a:lumOff val="60000"/>
                  </a:schemeClr>
                </a:solidFill>
                <a:effectLst>
                  <a:outerShdw blurRad="38100" dist="38100" dir="2700000" algn="tl">
                    <a:srgbClr val="000000">
                      <a:alpha val="43137"/>
                    </a:srgbClr>
                  </a:outerShdw>
                </a:effectLst>
              </a:rPr>
              <a:t>Have you built what you hoped you would?</a:t>
            </a:r>
            <a:r>
              <a:rPr lang="en-US" sz="3400" dirty="0" smtClean="0">
                <a:solidFill>
                  <a:schemeClr val="tx1"/>
                </a:solidFill>
              </a:rPr>
              <a:t/>
            </a:r>
            <a:br>
              <a:rPr lang="en-US" sz="3400" dirty="0" smtClean="0">
                <a:solidFill>
                  <a:schemeClr val="tx1"/>
                </a:solidFill>
              </a:rPr>
            </a:br>
            <a:endParaRPr lang="en-US" sz="3400" dirty="0">
              <a:solidFill>
                <a:schemeClr val="tx1"/>
              </a:solidFill>
            </a:endParaRPr>
          </a:p>
        </p:txBody>
      </p:sp>
      <p:sp>
        <p:nvSpPr>
          <p:cNvPr id="11" name="Shape 51"/>
          <p:cNvSpPr txBox="1">
            <a:spLocks/>
          </p:cNvSpPr>
          <p:nvPr/>
        </p:nvSpPr>
        <p:spPr>
          <a:xfrm>
            <a:off x="-50800" y="6553200"/>
            <a:ext cx="13328534" cy="6858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r>
              <a:rPr lang="en-US" sz="3400" dirty="0" smtClean="0">
                <a:solidFill>
                  <a:schemeClr val="tx2">
                    <a:lumMod val="40000"/>
                    <a:lumOff val="60000"/>
                  </a:schemeClr>
                </a:solidFill>
                <a:effectLst>
                  <a:outerShdw blurRad="38100" dist="38100" dir="2700000" algn="tl">
                    <a:srgbClr val="000000">
                      <a:alpha val="43137"/>
                    </a:srgbClr>
                  </a:outerShdw>
                </a:effectLst>
              </a:rPr>
              <a:t>How do you get back to building something great?</a:t>
            </a:r>
            <a:endParaRPr lang="en-US" sz="3400" dirty="0">
              <a:solidFill>
                <a:schemeClr val="tx2">
                  <a:lumMod val="40000"/>
                  <a:lumOff val="60000"/>
                </a:schemeClr>
              </a:solidFill>
              <a:effectLst>
                <a:outerShdw blurRad="38100" dist="38100" dir="2700000" algn="tl">
                  <a:srgbClr val="000000">
                    <a:alpha val="43137"/>
                  </a:srgbClr>
                </a:outerShdw>
              </a:effectLst>
            </a:endParaRPr>
          </a:p>
        </p:txBody>
      </p:sp>
      <p:sp>
        <p:nvSpPr>
          <p:cNvPr id="12" name="TextBox 11"/>
          <p:cNvSpPr txBox="1"/>
          <p:nvPr/>
        </p:nvSpPr>
        <p:spPr>
          <a:xfrm>
            <a:off x="510362" y="299401"/>
            <a:ext cx="12036859" cy="109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32308">
              <a:lnSpc>
                <a:spcPct val="90000"/>
              </a:lnSpc>
              <a:defRPr sz="1800">
                <a:solidFill>
                  <a:srgbClr val="000000"/>
                </a:solidFill>
              </a:defRPr>
            </a:pPr>
            <a:r>
              <a:rPr lang="en-US" sz="7200" cap="all" spc="-150" dirty="0">
                <a:solidFill>
                  <a:srgbClr val="B8DA86"/>
                </a:solidFill>
                <a:effectLst>
                  <a:outerShdw blurRad="38100" dist="38100" dir="2700000" algn="tl">
                    <a:srgbClr val="000000">
                      <a:alpha val="43137"/>
                    </a:srgbClr>
                  </a:outerShdw>
                </a:effectLst>
                <a:latin typeface="Tw Cen MT Condensed" panose="020B0606020104020203" pitchFamily="34" charset="0"/>
                <a:cs typeface="Lato" panose="020F0502020204030203" pitchFamily="34" charset="0"/>
              </a:rPr>
              <a:t>How to Automate your office on a budget</a:t>
            </a:r>
          </a:p>
        </p:txBody>
      </p:sp>
    </p:spTree>
    <p:extLst>
      <p:ext uri="{BB962C8B-B14F-4D97-AF65-F5344CB8AC3E}">
        <p14:creationId xmlns:p14="http://schemas.microsoft.com/office/powerpoint/2010/main" val="2548301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p:tmAbs val="0"/>
                                  </p:iterate>
                                  <p:childTnLst>
                                    <p:set>
                                      <p:cBhvr>
                                        <p:cTn id="6" fill="hold"/>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p:tmAbs val="0"/>
                                  </p:iterate>
                                  <p:childTnLst>
                                    <p:set>
                                      <p:cBhvr>
                                        <p:cTn id="11" fill="hold"/>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p:tmAbs val="0"/>
                                  </p:iterate>
                                  <p:childTnLst>
                                    <p:set>
                                      <p:cBhvr>
                                        <p:cTn id="16" fill="hold"/>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p:tmAbs val="0"/>
                                  </p:iterate>
                                  <p:childTnLst>
                                    <p:set>
                                      <p:cBhvr>
                                        <p:cTn id="21" fill="hold"/>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dvAuto="0"/>
      <p:bldP spid="9" grpId="0" animBg="1" advAuto="0"/>
      <p:bldP spid="10" grpId="0" animBg="1" advAuto="0"/>
      <p:bldP spid="11"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hape 45"/>
          <p:cNvSpPr>
            <a:spLocks noGrp="1"/>
          </p:cNvSpPr>
          <p:nvPr>
            <p:ph type="title"/>
          </p:nvPr>
        </p:nvSpPr>
        <p:spPr>
          <a:xfrm>
            <a:off x="739168" y="1428532"/>
            <a:ext cx="10363605" cy="1138528"/>
          </a:xfrm>
          <a:prstGeom prst="rect">
            <a:avLst/>
          </a:prstGeom>
        </p:spPr>
        <p:txBody>
          <a:bodyPr/>
          <a:lstStyle>
            <a:lvl1pPr>
              <a:defRPr spc="-100"/>
            </a:lvl1pPr>
          </a:lstStyle>
          <a:p>
            <a:pPr lvl="0">
              <a:defRPr sz="1800" b="0" cap="none" spc="0">
                <a:solidFill>
                  <a:srgbClr val="000000"/>
                </a:solidFill>
              </a:defRPr>
            </a:pPr>
            <a:r>
              <a:rPr sz="3800" b="1" cap="all" spc="-100" dirty="0">
                <a:solidFill>
                  <a:srgbClr val="FFFFFE"/>
                </a:solidFill>
              </a:rPr>
              <a:t>building the dream office</a:t>
            </a: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Tree>
  </p:cSld>
  <p:clrMapOvr>
    <a:masterClrMapping/>
  </p:clrMapOvr>
  <p:transition spd="slow">
    <p:dissolve/>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iterate>
                                    <p:tmAbs val="0"/>
                                  </p:iterate>
                                  <p:childTnLst>
                                    <p:set>
                                      <p:cBhvr>
                                        <p:cTn id="6" fill="hold"/>
                                        <p:tgtEl>
                                          <p:spTgt spid="45"/>
                                        </p:tgtEl>
                                        <p:attrNameLst>
                                          <p:attrName>style.visibility</p:attrName>
                                        </p:attrNameLst>
                                      </p:cBhvr>
                                      <p:to>
                                        <p:strVal val="visible"/>
                                      </p:to>
                                    </p:set>
                                    <p:animEffect transition="in" filter="fade">
                                      <p:cBhvr>
                                        <p:cTn id="7" dur="2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a:spLocks noGrp="1"/>
          </p:cNvSpPr>
          <p:nvPr>
            <p:ph type="title"/>
          </p:nvPr>
        </p:nvSpPr>
        <p:spPr>
          <a:xfrm>
            <a:off x="739168" y="1428532"/>
            <a:ext cx="10363605" cy="1138528"/>
          </a:xfrm>
          <a:prstGeom prst="rect">
            <a:avLst/>
          </a:prstGeom>
        </p:spPr>
        <p:txBody>
          <a:bodyPr/>
          <a:lstStyle>
            <a:lvl1pPr>
              <a:defRPr spc="-100"/>
            </a:lvl1pPr>
          </a:lstStyle>
          <a:p>
            <a:pPr lvl="0">
              <a:defRPr sz="1800" b="0" cap="none" spc="0">
                <a:solidFill>
                  <a:srgbClr val="000000"/>
                </a:solidFill>
              </a:defRPr>
            </a:pPr>
            <a:r>
              <a:rPr sz="3800" b="1" cap="all" spc="-100">
                <a:solidFill>
                  <a:srgbClr val="FFFFFE"/>
                </a:solidFill>
              </a:rPr>
              <a:t>creating the perfect firm</a:t>
            </a:r>
          </a:p>
        </p:txBody>
      </p:sp>
    </p:spTree>
  </p:cSld>
  <p:clrMapOvr>
    <a:masterClrMapping/>
  </p:clrMapOvr>
  <p:transition spd="slow">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title"/>
          </p:nvPr>
        </p:nvSpPr>
        <p:spPr>
          <a:xfrm>
            <a:off x="739168" y="1428532"/>
            <a:ext cx="10363605" cy="1138528"/>
          </a:xfrm>
          <a:prstGeom prst="rect">
            <a:avLst/>
          </a:prstGeom>
        </p:spPr>
        <p:txBody>
          <a:bodyPr/>
          <a:lstStyle>
            <a:lvl1pPr>
              <a:defRPr spc="-100"/>
            </a:lvl1pPr>
          </a:lstStyle>
          <a:p>
            <a:pPr lvl="0">
              <a:defRPr sz="1800" b="0" cap="none" spc="0">
                <a:solidFill>
                  <a:srgbClr val="000000"/>
                </a:solidFill>
              </a:defRPr>
            </a:pPr>
            <a:r>
              <a:rPr sz="3800" b="1" cap="all" spc="-100">
                <a:solidFill>
                  <a:srgbClr val="FFFFFE"/>
                </a:solidFill>
              </a:rPr>
              <a:t>how do i get here?</a:t>
            </a:r>
          </a:p>
        </p:txBody>
      </p:sp>
    </p:spTree>
  </p:cSld>
  <p:clrMapOvr>
    <a:masterClrMapping/>
  </p:clrMapOvr>
  <p:transition spd="slow">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399135" y="-114300"/>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11" name="Shape 51"/>
          <p:cNvSpPr txBox="1">
            <a:spLocks/>
          </p:cNvSpPr>
          <p:nvPr/>
        </p:nvSpPr>
        <p:spPr>
          <a:xfrm>
            <a:off x="-135476" y="1600200"/>
            <a:ext cx="13328534" cy="6858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r>
              <a:rPr lang="en-US" sz="3400" dirty="0" smtClean="0">
                <a:solidFill>
                  <a:schemeClr val="tx2">
                    <a:lumMod val="40000"/>
                    <a:lumOff val="60000"/>
                  </a:schemeClr>
                </a:solidFill>
                <a:effectLst>
                  <a:outerShdw blurRad="38100" dist="38100" dir="2700000" algn="tl">
                    <a:srgbClr val="000000">
                      <a:alpha val="43137"/>
                    </a:srgbClr>
                  </a:outerShdw>
                </a:effectLst>
              </a:rPr>
              <a:t>How do you get back to building something great?</a:t>
            </a:r>
            <a:endParaRPr lang="en-US" sz="3400" dirty="0">
              <a:solidFill>
                <a:schemeClr val="tx2">
                  <a:lumMod val="40000"/>
                  <a:lumOff val="60000"/>
                </a:schemeClr>
              </a:solidFill>
              <a:effectLst>
                <a:outerShdw blurRad="38100" dist="38100" dir="2700000" algn="tl">
                  <a:srgbClr val="000000">
                    <a:alpha val="43137"/>
                  </a:srgbClr>
                </a:outerShdw>
              </a:effectLst>
            </a:endParaRPr>
          </a:p>
        </p:txBody>
      </p:sp>
      <p:sp>
        <p:nvSpPr>
          <p:cNvPr id="12" name="Shape 51"/>
          <p:cNvSpPr txBox="1">
            <a:spLocks/>
          </p:cNvSpPr>
          <p:nvPr/>
        </p:nvSpPr>
        <p:spPr>
          <a:xfrm>
            <a:off x="116114" y="3581400"/>
            <a:ext cx="12787086" cy="13716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r>
              <a:rPr lang="en-US" sz="3600" dirty="0">
                <a:solidFill>
                  <a:schemeClr val="tx2">
                    <a:lumMod val="40000"/>
                    <a:lumOff val="60000"/>
                  </a:schemeClr>
                </a:solidFill>
                <a:effectLst>
                  <a:outerShdw blurRad="38100" dist="38100" dir="2700000" algn="tl">
                    <a:srgbClr val="000000">
                      <a:alpha val="43137"/>
                    </a:srgbClr>
                  </a:outerShdw>
                </a:effectLst>
              </a:rPr>
              <a:t>By Planning for the </a:t>
            </a:r>
            <a:r>
              <a:rPr lang="en-US" sz="3600" dirty="0" smtClean="0">
                <a:solidFill>
                  <a:schemeClr val="tx2">
                    <a:lumMod val="40000"/>
                    <a:lumOff val="60000"/>
                  </a:schemeClr>
                </a:solidFill>
                <a:effectLst>
                  <a:outerShdw blurRad="38100" dist="38100" dir="2700000" algn="tl">
                    <a:srgbClr val="000000">
                      <a:alpha val="43137"/>
                    </a:srgbClr>
                  </a:outerShdw>
                </a:effectLst>
              </a:rPr>
              <a:t>future</a:t>
            </a:r>
          </a:p>
          <a:p>
            <a:r>
              <a:rPr lang="en-US" sz="3600" dirty="0" smtClean="0">
                <a:solidFill>
                  <a:schemeClr val="tx2">
                    <a:lumMod val="40000"/>
                    <a:lumOff val="60000"/>
                  </a:schemeClr>
                </a:solidFill>
                <a:effectLst>
                  <a:outerShdw blurRad="38100" dist="38100" dir="2700000" algn="tl">
                    <a:srgbClr val="000000">
                      <a:alpha val="43137"/>
                    </a:srgbClr>
                  </a:outerShdw>
                </a:effectLst>
              </a:rPr>
              <a:t> </a:t>
            </a:r>
            <a:r>
              <a:rPr lang="en-US" sz="3600" dirty="0">
                <a:solidFill>
                  <a:schemeClr val="tx2">
                    <a:lumMod val="40000"/>
                    <a:lumOff val="60000"/>
                  </a:schemeClr>
                </a:solidFill>
                <a:effectLst>
                  <a:outerShdw blurRad="38100" dist="38100" dir="2700000" algn="tl">
                    <a:srgbClr val="000000">
                      <a:alpha val="43137"/>
                    </a:srgbClr>
                  </a:outerShdw>
                </a:effectLst>
              </a:rPr>
              <a:t>and automating firm management</a:t>
            </a:r>
            <a:endParaRPr lang="en-US" sz="3400" dirty="0">
              <a:solidFill>
                <a:schemeClr val="tx2">
                  <a:lumMod val="40000"/>
                  <a:lumOff val="60000"/>
                </a:schemeClr>
              </a:solidFill>
              <a:effectLst>
                <a:outerShdw blurRad="38100" dist="38100" dir="2700000" algn="tl">
                  <a:srgbClr val="000000">
                    <a:alpha val="43137"/>
                  </a:srgbClr>
                </a:outerShdw>
              </a:effectLst>
            </a:endParaRPr>
          </a:p>
        </p:txBody>
      </p:sp>
      <p:sp>
        <p:nvSpPr>
          <p:cNvPr id="7" name="TextBox 6"/>
          <p:cNvSpPr txBox="1"/>
          <p:nvPr/>
        </p:nvSpPr>
        <p:spPr>
          <a:xfrm>
            <a:off x="510362" y="299401"/>
            <a:ext cx="12036859" cy="109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32308">
              <a:lnSpc>
                <a:spcPct val="90000"/>
              </a:lnSpc>
              <a:defRPr sz="1800">
                <a:solidFill>
                  <a:srgbClr val="000000"/>
                </a:solidFill>
              </a:defRPr>
            </a:pPr>
            <a:r>
              <a:rPr lang="en-US" sz="7200" cap="all" spc="-150" dirty="0">
                <a:solidFill>
                  <a:srgbClr val="B8DA86"/>
                </a:solidFill>
                <a:effectLst>
                  <a:outerShdw blurRad="38100" dist="38100" dir="2700000" algn="tl">
                    <a:srgbClr val="000000">
                      <a:alpha val="43137"/>
                    </a:srgbClr>
                  </a:outerShdw>
                </a:effectLst>
                <a:latin typeface="Tw Cen MT Condensed" panose="020B0606020104020203" pitchFamily="34" charset="0"/>
                <a:cs typeface="Lato" panose="020F0502020204030203" pitchFamily="34" charset="0"/>
              </a:rPr>
              <a:t>How to Automate your office on a budget</a:t>
            </a:r>
          </a:p>
        </p:txBody>
      </p:sp>
    </p:spTree>
    <p:extLst>
      <p:ext uri="{BB962C8B-B14F-4D97-AF65-F5344CB8AC3E}">
        <p14:creationId xmlns:p14="http://schemas.microsoft.com/office/powerpoint/2010/main" val="123774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p:tmAbs val="0"/>
                                  </p:iterate>
                                  <p:childTnLst>
                                    <p:set>
                                      <p:cBhvr>
                                        <p:cTn id="6" fill="hold"/>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425450" y="-76200"/>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9" name="Shape 51"/>
          <p:cNvSpPr txBox="1">
            <a:spLocks/>
          </p:cNvSpPr>
          <p:nvPr/>
        </p:nvSpPr>
        <p:spPr>
          <a:xfrm>
            <a:off x="-266584" y="1469989"/>
            <a:ext cx="13328534" cy="6858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r>
              <a:rPr lang="en-US" sz="3400" dirty="0" smtClean="0">
                <a:solidFill>
                  <a:schemeClr val="tx2">
                    <a:lumMod val="40000"/>
                    <a:lumOff val="60000"/>
                  </a:schemeClr>
                </a:solidFill>
                <a:effectLst>
                  <a:outerShdw blurRad="38100" dist="38100" dir="2700000" algn="tl">
                    <a:srgbClr val="000000">
                      <a:alpha val="43137"/>
                    </a:srgbClr>
                  </a:outerShdw>
                </a:effectLst>
              </a:rPr>
              <a:t>What have we learned over the years?</a:t>
            </a:r>
            <a:endParaRPr lang="en-US" sz="3400" dirty="0">
              <a:solidFill>
                <a:schemeClr val="tx2">
                  <a:lumMod val="40000"/>
                  <a:lumOff val="60000"/>
                </a:schemeClr>
              </a:solidFill>
              <a:effectLst>
                <a:outerShdw blurRad="38100" dist="38100" dir="2700000" algn="tl">
                  <a:srgbClr val="000000">
                    <a:alpha val="43137"/>
                  </a:srgbClr>
                </a:outerShdw>
              </a:effectLst>
            </a:endParaRPr>
          </a:p>
        </p:txBody>
      </p:sp>
      <p:sp>
        <p:nvSpPr>
          <p:cNvPr id="12" name="Shape 51"/>
          <p:cNvSpPr txBox="1">
            <a:spLocks/>
          </p:cNvSpPr>
          <p:nvPr/>
        </p:nvSpPr>
        <p:spPr>
          <a:xfrm>
            <a:off x="337324" y="2760907"/>
            <a:ext cx="12382933" cy="56889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defRPr sz="1800"/>
            </a:pPr>
            <a:r>
              <a:rPr lang="en-US" sz="3600" cap="none" dirty="0" smtClean="0">
                <a:solidFill>
                  <a:schemeClr val="tx2">
                    <a:lumMod val="40000"/>
                    <a:lumOff val="60000"/>
                  </a:schemeClr>
                </a:solidFill>
                <a:effectLst>
                  <a:outerShdw blurRad="38100" dist="38100" dir="2700000" algn="tl">
                    <a:srgbClr val="000000">
                      <a:alpha val="43137"/>
                    </a:srgbClr>
                  </a:outerShdw>
                </a:effectLst>
              </a:rPr>
              <a:t>Planning to automate means embracing the past</a:t>
            </a:r>
          </a:p>
          <a:p>
            <a:pPr lvl="0">
              <a:defRPr sz="1800"/>
            </a:pPr>
            <a:r>
              <a:rPr lang="en-US" sz="3600" cap="none" dirty="0" smtClean="0">
                <a:solidFill>
                  <a:schemeClr val="tx2">
                    <a:lumMod val="40000"/>
                    <a:lumOff val="60000"/>
                  </a:schemeClr>
                </a:solidFill>
                <a:effectLst>
                  <a:outerShdw blurRad="38100" dist="38100" dir="2700000" algn="tl">
                    <a:srgbClr val="000000">
                      <a:alpha val="43137"/>
                    </a:srgbClr>
                  </a:outerShdw>
                </a:effectLst>
              </a:rPr>
              <a:t>the present and the future</a:t>
            </a:r>
            <a:r>
              <a:rPr lang="en-US" sz="3600" cap="none" dirty="0" smtClean="0">
                <a:solidFill>
                  <a:schemeClr val="tx2">
                    <a:lumMod val="40000"/>
                    <a:lumOff val="60000"/>
                  </a:schemeClr>
                </a:solidFill>
                <a:effectLst>
                  <a:outerShdw blurRad="38100" dist="38100" dir="2700000" algn="tl">
                    <a:srgbClr val="000000">
                      <a:alpha val="43137"/>
                    </a:srgbClr>
                  </a:outerShdw>
                </a:effectLst>
                <a:sym typeface="Avenir Next Demi Bold"/>
              </a:rPr>
              <a:t>.</a:t>
            </a:r>
          </a:p>
          <a:p>
            <a:pPr lvl="0">
              <a:defRPr sz="1800"/>
            </a:pPr>
            <a:endParaRPr lang="en-US" sz="3600" cap="none" dirty="0" smtClean="0">
              <a:solidFill>
                <a:schemeClr val="tx2">
                  <a:lumMod val="40000"/>
                  <a:lumOff val="60000"/>
                </a:schemeClr>
              </a:solidFill>
              <a:effectLst>
                <a:outerShdw blurRad="38100" dist="38100" dir="2700000" algn="tl">
                  <a:srgbClr val="000000">
                    <a:alpha val="43137"/>
                  </a:srgbClr>
                </a:outerShdw>
              </a:effectLst>
            </a:endParaRPr>
          </a:p>
          <a:p>
            <a:pPr lvl="0">
              <a:defRPr sz="1800"/>
            </a:pPr>
            <a:r>
              <a:rPr lang="en-US" sz="3600" cap="none" dirty="0" smtClean="0">
                <a:solidFill>
                  <a:schemeClr val="tx2">
                    <a:lumMod val="40000"/>
                    <a:lumOff val="60000"/>
                  </a:schemeClr>
                </a:solidFill>
                <a:effectLst>
                  <a:outerShdw blurRad="38100" dist="38100" dir="2700000" algn="tl">
                    <a:srgbClr val="000000">
                      <a:alpha val="43137"/>
                    </a:srgbClr>
                  </a:outerShdw>
                </a:effectLst>
              </a:rPr>
              <a:t>We learn from the past, we live in the now and plan for the future. The past gives us wisdom from our mistakes and successes, and motivates us in planning for the future.</a:t>
            </a:r>
          </a:p>
          <a:p>
            <a:pPr lvl="0">
              <a:defRPr sz="1800"/>
            </a:pPr>
            <a:endParaRPr lang="en-US" sz="3600" cap="none" dirty="0" smtClean="0">
              <a:solidFill>
                <a:schemeClr val="tx2">
                  <a:lumMod val="40000"/>
                  <a:lumOff val="60000"/>
                </a:schemeClr>
              </a:solidFill>
              <a:effectLst>
                <a:outerShdw blurRad="38100" dist="38100" dir="2700000" algn="tl">
                  <a:srgbClr val="000000">
                    <a:alpha val="43137"/>
                  </a:srgbClr>
                </a:outerShdw>
              </a:effectLst>
            </a:endParaRPr>
          </a:p>
          <a:p>
            <a:pPr lvl="0">
              <a:defRPr sz="1800"/>
            </a:pPr>
            <a:r>
              <a:rPr lang="en-US" sz="3600" cap="none" dirty="0" smtClean="0">
                <a:solidFill>
                  <a:schemeClr val="tx2">
                    <a:lumMod val="40000"/>
                    <a:lumOff val="60000"/>
                  </a:schemeClr>
                </a:solidFill>
                <a:effectLst>
                  <a:outerShdw blurRad="38100" dist="38100" dir="2700000" algn="tl">
                    <a:srgbClr val="000000">
                      <a:alpha val="43137"/>
                    </a:srgbClr>
                  </a:outerShdw>
                </a:effectLst>
              </a:rPr>
              <a:t>We need to take these lessons and excel in today, and it is the work, actions and plans of today that gives us hope for tomorrow and motivate us to plan for the future.</a:t>
            </a:r>
            <a:endParaRPr lang="en-US" sz="3600" cap="none" dirty="0">
              <a:solidFill>
                <a:schemeClr val="tx2">
                  <a:lumMod val="40000"/>
                  <a:lumOff val="60000"/>
                </a:schemeClr>
              </a:solidFill>
              <a:effectLst>
                <a:outerShdw blurRad="38100" dist="38100" dir="2700000" algn="tl">
                  <a:srgbClr val="000000">
                    <a:alpha val="43137"/>
                  </a:srgbClr>
                </a:outerShdw>
              </a:effectLst>
            </a:endParaRPr>
          </a:p>
        </p:txBody>
      </p:sp>
      <p:sp>
        <p:nvSpPr>
          <p:cNvPr id="7" name="TextBox 6"/>
          <p:cNvSpPr txBox="1"/>
          <p:nvPr/>
        </p:nvSpPr>
        <p:spPr>
          <a:xfrm>
            <a:off x="510362" y="299401"/>
            <a:ext cx="12036859" cy="109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32308">
              <a:lnSpc>
                <a:spcPct val="90000"/>
              </a:lnSpc>
              <a:defRPr sz="1800">
                <a:solidFill>
                  <a:srgbClr val="000000"/>
                </a:solidFill>
              </a:defRPr>
            </a:pPr>
            <a:r>
              <a:rPr lang="en-US" sz="7200" cap="all" spc="-150" dirty="0">
                <a:solidFill>
                  <a:srgbClr val="B8DA86"/>
                </a:solidFill>
                <a:effectLst>
                  <a:outerShdw blurRad="38100" dist="38100" dir="2700000" algn="tl">
                    <a:srgbClr val="000000">
                      <a:alpha val="43137"/>
                    </a:srgbClr>
                  </a:outerShdw>
                </a:effectLst>
                <a:latin typeface="Tw Cen MT Condensed" panose="020B0606020104020203" pitchFamily="34" charset="0"/>
                <a:cs typeface="Lato" panose="020F0502020204030203" pitchFamily="34" charset="0"/>
              </a:rPr>
              <a:t>How to Automate your office on a budget</a:t>
            </a:r>
          </a:p>
        </p:txBody>
      </p:sp>
    </p:spTree>
    <p:extLst>
      <p:ext uri="{BB962C8B-B14F-4D97-AF65-F5344CB8AC3E}">
        <p14:creationId xmlns:p14="http://schemas.microsoft.com/office/powerpoint/2010/main" val="35447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p:tmAbs val="0"/>
                                  </p:iterate>
                                  <p:childTnLst>
                                    <p:set>
                                      <p:cBhvr>
                                        <p:cTn id="6" fill="hold"/>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p:tmAbs val="0"/>
                                  </p:iterate>
                                  <p:childTnLst>
                                    <p:set>
                                      <p:cBhvr>
                                        <p:cTn id="11" fill="hold"/>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P spid="12"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425450" y="-228600"/>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9" name="Shape 51"/>
          <p:cNvSpPr txBox="1">
            <a:spLocks/>
          </p:cNvSpPr>
          <p:nvPr/>
        </p:nvSpPr>
        <p:spPr>
          <a:xfrm>
            <a:off x="-266584" y="1469989"/>
            <a:ext cx="13328534" cy="6858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r>
              <a:rPr lang="en-US" sz="3400" dirty="0" smtClean="0">
                <a:solidFill>
                  <a:schemeClr val="tx2">
                    <a:lumMod val="40000"/>
                    <a:lumOff val="60000"/>
                  </a:schemeClr>
                </a:solidFill>
                <a:effectLst>
                  <a:outerShdw blurRad="38100" dist="38100" dir="2700000" algn="tl">
                    <a:srgbClr val="000000">
                      <a:alpha val="43137"/>
                    </a:srgbClr>
                  </a:outerShdw>
                </a:effectLst>
              </a:rPr>
              <a:t>What have we learned over the years?</a:t>
            </a:r>
            <a:endParaRPr lang="en-US" sz="3400" dirty="0">
              <a:solidFill>
                <a:schemeClr val="tx2">
                  <a:lumMod val="40000"/>
                  <a:lumOff val="60000"/>
                </a:schemeClr>
              </a:solidFill>
              <a:effectLst>
                <a:outerShdw blurRad="38100" dist="38100" dir="2700000" algn="tl">
                  <a:srgbClr val="000000">
                    <a:alpha val="43137"/>
                  </a:srgbClr>
                </a:outerShdw>
              </a:effectLst>
            </a:endParaRPr>
          </a:p>
        </p:txBody>
      </p:sp>
      <p:sp>
        <p:nvSpPr>
          <p:cNvPr id="12" name="Shape 51"/>
          <p:cNvSpPr txBox="1">
            <a:spLocks/>
          </p:cNvSpPr>
          <p:nvPr/>
        </p:nvSpPr>
        <p:spPr>
          <a:xfrm>
            <a:off x="206216" y="2667000"/>
            <a:ext cx="12382933" cy="73533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600" cap="none" dirty="0" smtClean="0">
                <a:solidFill>
                  <a:schemeClr val="tx2">
                    <a:lumMod val="40000"/>
                    <a:lumOff val="60000"/>
                  </a:schemeClr>
                </a:solidFill>
                <a:effectLst>
                  <a:outerShdw blurRad="38100" dist="38100" dir="2700000" algn="tl">
                    <a:srgbClr val="000000">
                      <a:alpha val="43137"/>
                    </a:srgbClr>
                  </a:outerShdw>
                </a:effectLst>
              </a:rPr>
              <a:t>It is much wiser to embrace today’s technology without fear and its opportunities through change.  Finding a way to automate our software, computers and our internal systems will helps us let go of the past and guarantee future success. Firms who automate now, reap the benefits of renewed success and create future </a:t>
            </a:r>
            <a:r>
              <a:rPr lang="en-US" sz="3600" cap="none" dirty="0" smtClean="0">
                <a:solidFill>
                  <a:schemeClr val="tx2">
                    <a:lumMod val="40000"/>
                    <a:lumOff val="60000"/>
                  </a:schemeClr>
                </a:solidFill>
                <a:effectLst>
                  <a:outerShdw blurRad="38100" dist="38100" dir="2700000" algn="tl">
                    <a:srgbClr val="000000">
                      <a:alpha val="43137"/>
                    </a:srgbClr>
                  </a:outerShdw>
                </a:effectLst>
              </a:rPr>
              <a:t>values</a:t>
            </a:r>
          </a:p>
          <a:p>
            <a:pPr>
              <a:defRPr sz="1800"/>
            </a:pPr>
            <a:r>
              <a:rPr lang="en-US" sz="3600" cap="none" dirty="0" smtClean="0">
                <a:solidFill>
                  <a:schemeClr val="tx2">
                    <a:lumMod val="40000"/>
                    <a:lumOff val="60000"/>
                  </a:schemeClr>
                </a:solidFill>
                <a:effectLst>
                  <a:outerShdw blurRad="38100" dist="38100" dir="2700000" algn="tl">
                    <a:srgbClr val="000000">
                      <a:alpha val="43137"/>
                    </a:srgbClr>
                  </a:outerShdw>
                </a:effectLst>
              </a:rPr>
              <a:t>of </a:t>
            </a:r>
            <a:r>
              <a:rPr lang="en-US" sz="3600" cap="none" dirty="0" smtClean="0">
                <a:solidFill>
                  <a:schemeClr val="tx2">
                    <a:lumMod val="40000"/>
                    <a:lumOff val="60000"/>
                  </a:schemeClr>
                </a:solidFill>
                <a:effectLst>
                  <a:outerShdw blurRad="38100" dist="38100" dir="2700000" algn="tl">
                    <a:srgbClr val="000000">
                      <a:alpha val="43137"/>
                    </a:srgbClr>
                  </a:outerShdw>
                </a:effectLst>
              </a:rPr>
              <a:t>their ultimate asset</a:t>
            </a:r>
            <a:r>
              <a:rPr lang="en-US" sz="3600" cap="none" dirty="0" smtClean="0">
                <a:solidFill>
                  <a:schemeClr val="tx2">
                    <a:lumMod val="40000"/>
                    <a:lumOff val="60000"/>
                  </a:schemeClr>
                </a:solidFill>
                <a:effectLst>
                  <a:outerShdw blurRad="38100" dist="38100" dir="2700000" algn="tl">
                    <a:srgbClr val="000000">
                      <a:alpha val="43137"/>
                    </a:srgbClr>
                  </a:outerShdw>
                </a:effectLst>
              </a:rPr>
              <a:t>; their </a:t>
            </a:r>
            <a:r>
              <a:rPr lang="en-US" sz="3600" cap="none" dirty="0" smtClean="0">
                <a:solidFill>
                  <a:schemeClr val="tx2">
                    <a:lumMod val="40000"/>
                    <a:lumOff val="60000"/>
                  </a:schemeClr>
                </a:solidFill>
                <a:effectLst>
                  <a:outerShdw blurRad="38100" dist="38100" dir="2700000" algn="tl">
                    <a:srgbClr val="000000">
                      <a:alpha val="43137"/>
                    </a:srgbClr>
                  </a:outerShdw>
                </a:effectLst>
              </a:rPr>
              <a:t>life long business.</a:t>
            </a:r>
          </a:p>
          <a:p>
            <a:pPr>
              <a:defRPr sz="1800"/>
            </a:pPr>
            <a:endParaRPr lang="en-US" sz="3600" cap="none" dirty="0" smtClean="0">
              <a:solidFill>
                <a:schemeClr val="tx2">
                  <a:lumMod val="40000"/>
                  <a:lumOff val="60000"/>
                </a:schemeClr>
              </a:solidFill>
              <a:effectLst>
                <a:outerShdw blurRad="38100" dist="38100" dir="2700000" algn="tl">
                  <a:srgbClr val="000000">
                    <a:alpha val="43137"/>
                  </a:srgbClr>
                </a:outerShdw>
              </a:effectLst>
            </a:endParaRPr>
          </a:p>
        </p:txBody>
      </p:sp>
      <p:sp>
        <p:nvSpPr>
          <p:cNvPr id="6" name="TextBox 5"/>
          <p:cNvSpPr txBox="1"/>
          <p:nvPr/>
        </p:nvSpPr>
        <p:spPr>
          <a:xfrm>
            <a:off x="510362" y="299401"/>
            <a:ext cx="12036859" cy="109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32308">
              <a:lnSpc>
                <a:spcPct val="90000"/>
              </a:lnSpc>
              <a:defRPr sz="1800">
                <a:solidFill>
                  <a:srgbClr val="000000"/>
                </a:solidFill>
              </a:defRPr>
            </a:pPr>
            <a:r>
              <a:rPr lang="en-US" sz="7200" cap="all" spc="-150" dirty="0">
                <a:solidFill>
                  <a:srgbClr val="B8DA86"/>
                </a:solidFill>
                <a:effectLst>
                  <a:outerShdw blurRad="38100" dist="38100" dir="2700000" algn="tl">
                    <a:srgbClr val="000000">
                      <a:alpha val="43137"/>
                    </a:srgbClr>
                  </a:outerShdw>
                </a:effectLst>
                <a:latin typeface="Tw Cen MT Condensed" panose="020B0606020104020203" pitchFamily="34" charset="0"/>
                <a:cs typeface="Lato" panose="020F0502020204030203" pitchFamily="34" charset="0"/>
              </a:rPr>
              <a:t>How to Automate your office on a budget</a:t>
            </a:r>
          </a:p>
        </p:txBody>
      </p:sp>
    </p:spTree>
    <p:extLst>
      <p:ext uri="{BB962C8B-B14F-4D97-AF65-F5344CB8AC3E}">
        <p14:creationId xmlns:p14="http://schemas.microsoft.com/office/powerpoint/2010/main" val="28691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p:tmAbs val="0"/>
                                  </p:iterate>
                                  <p:childTnLst>
                                    <p:set>
                                      <p:cBhvr>
                                        <p:cTn id="6" fill="hold"/>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425450" y="-114300"/>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8" name="Shape 51"/>
          <p:cNvSpPr txBox="1">
            <a:spLocks/>
          </p:cNvSpPr>
          <p:nvPr/>
        </p:nvSpPr>
        <p:spPr>
          <a:xfrm>
            <a:off x="31866" y="2232465"/>
            <a:ext cx="12993852" cy="685800"/>
          </a:xfrm>
          <a:prstGeom prst="rect">
            <a:avLst/>
          </a:prstGeom>
        </p:spPr>
        <p:txBody>
          <a:bodyPr>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r>
              <a:rPr lang="en-US" sz="4400" dirty="0" smtClean="0">
                <a:solidFill>
                  <a:schemeClr val="tx2">
                    <a:lumMod val="40000"/>
                    <a:lumOff val="60000"/>
                  </a:schemeClr>
                </a:solidFill>
                <a:effectLst>
                  <a:outerShdw blurRad="38100" dist="38100" dir="2700000" algn="tl">
                    <a:srgbClr val="000000">
                      <a:alpha val="43137"/>
                    </a:srgbClr>
                  </a:outerShdw>
                </a:effectLst>
              </a:rPr>
              <a:t>LET’S GET STARTED</a:t>
            </a:r>
            <a:r>
              <a:rPr lang="en-US" sz="3600" dirty="0" smtClean="0">
                <a:solidFill>
                  <a:schemeClr val="tx1"/>
                </a:solidFill>
              </a:rPr>
              <a:t/>
            </a:r>
            <a:br>
              <a:rPr lang="en-US" sz="3600" dirty="0" smtClean="0">
                <a:solidFill>
                  <a:schemeClr val="tx1"/>
                </a:solidFill>
              </a:rPr>
            </a:br>
            <a:endParaRPr lang="en-US" sz="3600" dirty="0">
              <a:solidFill>
                <a:schemeClr val="tx1"/>
              </a:solidFill>
            </a:endParaRPr>
          </a:p>
        </p:txBody>
      </p:sp>
      <p:sp>
        <p:nvSpPr>
          <p:cNvPr id="10" name="Shape 51"/>
          <p:cNvSpPr txBox="1">
            <a:spLocks/>
          </p:cNvSpPr>
          <p:nvPr/>
        </p:nvSpPr>
        <p:spPr>
          <a:xfrm>
            <a:off x="2486744" y="4724415"/>
            <a:ext cx="8528050" cy="304952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571500" lvl="0" indent="-571500" algn="l">
              <a:buFont typeface="Arial" panose="020B0604020202020204" pitchFamily="34" charset="0"/>
              <a:buChar char="•"/>
              <a:defRPr sz="1800"/>
            </a:pPr>
            <a:r>
              <a:rPr lang="en-US" sz="3600" dirty="0">
                <a:solidFill>
                  <a:schemeClr val="tx2">
                    <a:lumMod val="40000"/>
                    <a:lumOff val="60000"/>
                  </a:schemeClr>
                </a:solidFill>
                <a:effectLst>
                  <a:outerShdw blurRad="38100" dist="38100" dir="2700000" algn="tl">
                    <a:srgbClr val="000000">
                      <a:alpha val="43137"/>
                    </a:srgbClr>
                  </a:outerShdw>
                </a:effectLst>
                <a:sym typeface="Avenir Next Demi Bold"/>
              </a:rPr>
              <a:t>Going from Good to Great</a:t>
            </a:r>
          </a:p>
          <a:p>
            <a:pPr marL="571500" lvl="0" indent="-571500" algn="l">
              <a:buFont typeface="Arial" panose="020B0604020202020204" pitchFamily="34" charset="0"/>
              <a:buChar char="•"/>
              <a:defRPr sz="1800"/>
            </a:pPr>
            <a:r>
              <a:rPr lang="en-US" sz="3600" dirty="0">
                <a:solidFill>
                  <a:schemeClr val="tx2">
                    <a:lumMod val="40000"/>
                    <a:lumOff val="60000"/>
                  </a:schemeClr>
                </a:solidFill>
                <a:effectLst>
                  <a:outerShdw blurRad="38100" dist="38100" dir="2700000" algn="tl">
                    <a:srgbClr val="000000">
                      <a:alpha val="43137"/>
                    </a:srgbClr>
                  </a:outerShdw>
                </a:effectLst>
                <a:sym typeface="Avenir Next Demi Bold"/>
              </a:rPr>
              <a:t>Budget vs Plan</a:t>
            </a:r>
          </a:p>
          <a:p>
            <a:pPr marL="571500" lvl="0" indent="-571500" algn="l">
              <a:buFont typeface="Arial" panose="020B0604020202020204" pitchFamily="34" charset="0"/>
              <a:buChar char="•"/>
              <a:defRPr sz="1800"/>
            </a:pPr>
            <a:r>
              <a:rPr lang="en-US" sz="3600" dirty="0">
                <a:solidFill>
                  <a:schemeClr val="tx2">
                    <a:lumMod val="40000"/>
                    <a:lumOff val="60000"/>
                  </a:schemeClr>
                </a:solidFill>
                <a:effectLst>
                  <a:outerShdw blurRad="38100" dist="38100" dir="2700000" algn="tl">
                    <a:srgbClr val="000000">
                      <a:alpha val="43137"/>
                    </a:srgbClr>
                  </a:outerShdw>
                </a:effectLst>
                <a:sym typeface="Avenir Next Demi Bold"/>
              </a:rPr>
              <a:t>Six Value Added Automations</a:t>
            </a:r>
          </a:p>
          <a:p>
            <a:r>
              <a:rPr lang="en-US" sz="3400" dirty="0" smtClean="0">
                <a:solidFill>
                  <a:schemeClr val="tx1"/>
                </a:solidFill>
              </a:rPr>
              <a:t/>
            </a:r>
            <a:br>
              <a:rPr lang="en-US" sz="3400" dirty="0" smtClean="0">
                <a:solidFill>
                  <a:schemeClr val="tx1"/>
                </a:solidFill>
              </a:rPr>
            </a:br>
            <a:endParaRPr lang="en-US" sz="3400" dirty="0">
              <a:solidFill>
                <a:schemeClr val="tx1"/>
              </a:solidFill>
            </a:endParaRPr>
          </a:p>
        </p:txBody>
      </p:sp>
      <p:sp>
        <p:nvSpPr>
          <p:cNvPr id="7" name="TextBox 6"/>
          <p:cNvSpPr txBox="1"/>
          <p:nvPr/>
        </p:nvSpPr>
        <p:spPr>
          <a:xfrm>
            <a:off x="510362" y="299401"/>
            <a:ext cx="12036859" cy="109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32308">
              <a:lnSpc>
                <a:spcPct val="90000"/>
              </a:lnSpc>
              <a:defRPr sz="1800">
                <a:solidFill>
                  <a:srgbClr val="000000"/>
                </a:solidFill>
              </a:defRPr>
            </a:pPr>
            <a:r>
              <a:rPr lang="en-US" sz="7200" cap="all" spc="-150" dirty="0">
                <a:solidFill>
                  <a:srgbClr val="B8DA86"/>
                </a:solidFill>
                <a:effectLst>
                  <a:outerShdw blurRad="38100" dist="38100" dir="2700000" algn="tl">
                    <a:srgbClr val="000000">
                      <a:alpha val="43137"/>
                    </a:srgbClr>
                  </a:outerShdw>
                </a:effectLst>
                <a:latin typeface="Tw Cen MT Condensed" panose="020B0606020104020203" pitchFamily="34" charset="0"/>
                <a:cs typeface="Lato" panose="020F0502020204030203" pitchFamily="34" charset="0"/>
              </a:rPr>
              <a:t>How to Automate your office on a budget</a:t>
            </a:r>
          </a:p>
        </p:txBody>
      </p:sp>
    </p:spTree>
    <p:extLst>
      <p:ext uri="{BB962C8B-B14F-4D97-AF65-F5344CB8AC3E}">
        <p14:creationId xmlns:p14="http://schemas.microsoft.com/office/powerpoint/2010/main" val="297785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p:tmAbs val="0"/>
                                  </p:iterate>
                                  <p:childTnLst>
                                    <p:set>
                                      <p:cBhvr>
                                        <p:cTn id="6" fill="hold"/>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1000"/>
                                        <p:tgtEl>
                                          <p:spTgt spid="10">
                                            <p:txEl>
                                              <p:pRg st="0" end="0"/>
                                            </p:txEl>
                                          </p:spTgt>
                                        </p:tgtEl>
                                      </p:cBhvr>
                                    </p:animEffect>
                                    <p:anim calcmode="lin" valueType="num">
                                      <p:cBhvr>
                                        <p:cTn id="13"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fade">
                                      <p:cBhvr>
                                        <p:cTn id="19" dur="1000"/>
                                        <p:tgtEl>
                                          <p:spTgt spid="10">
                                            <p:txEl>
                                              <p:pRg st="1" end="1"/>
                                            </p:txEl>
                                          </p:spTgt>
                                        </p:tgtEl>
                                      </p:cBhvr>
                                    </p:animEffect>
                                    <p:anim calcmode="lin" valueType="num">
                                      <p:cBhvr>
                                        <p:cTn id="20"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fade">
                                      <p:cBhvr>
                                        <p:cTn id="26" dur="1000"/>
                                        <p:tgtEl>
                                          <p:spTgt spid="10">
                                            <p:txEl>
                                              <p:pRg st="2" end="2"/>
                                            </p:txEl>
                                          </p:spTgt>
                                        </p:tgtEl>
                                      </p:cBhvr>
                                    </p:animEffect>
                                    <p:anim calcmode="lin" valueType="num">
                                      <p:cBhvr>
                                        <p:cTn id="27"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6485" y="0"/>
            <a:ext cx="14630399" cy="9753600"/>
          </a:xfrm>
          <a:prstGeom prst="rect">
            <a:avLst/>
          </a:prstGeom>
        </p:spPr>
      </p:pic>
      <p:sp>
        <p:nvSpPr>
          <p:cNvPr id="7" name="Shape 45"/>
          <p:cNvSpPr txBox="1">
            <a:spLocks/>
          </p:cNvSpPr>
          <p:nvPr/>
        </p:nvSpPr>
        <p:spPr>
          <a:xfrm>
            <a:off x="787400" y="152400"/>
            <a:ext cx="6096000" cy="6858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4000" b="1" cap="all" dirty="0" smtClean="0">
                <a:solidFill>
                  <a:srgbClr val="FFFFFE"/>
                </a:solidFill>
              </a:rPr>
              <a:t>Going from good</a:t>
            </a:r>
            <a:endParaRPr lang="en-US" sz="4000" b="1" cap="all" dirty="0">
              <a:solidFill>
                <a:srgbClr val="FFFFFE"/>
              </a:solidFill>
            </a:endParaRPr>
          </a:p>
        </p:txBody>
      </p:sp>
      <p:sp>
        <p:nvSpPr>
          <p:cNvPr id="8" name="Shape 45"/>
          <p:cNvSpPr txBox="1">
            <a:spLocks/>
          </p:cNvSpPr>
          <p:nvPr/>
        </p:nvSpPr>
        <p:spPr>
          <a:xfrm>
            <a:off x="1168400" y="457200"/>
            <a:ext cx="6400800" cy="15240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8000" b="1" cap="all" dirty="0" smtClean="0">
                <a:solidFill>
                  <a:srgbClr val="FFFFFE"/>
                </a:solidFill>
              </a:rPr>
              <a:t>to great</a:t>
            </a:r>
            <a:endParaRPr lang="en-US" sz="8000" b="1" cap="all" dirty="0">
              <a:solidFill>
                <a:srgbClr val="FFFFFE"/>
              </a:solidFill>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02800" y="8458200"/>
            <a:ext cx="2747736" cy="725443"/>
          </a:xfrm>
          <a:prstGeom prst="rect">
            <a:avLst/>
          </a:prstGeom>
        </p:spPr>
      </p:pic>
    </p:spTree>
    <p:extLst>
      <p:ext uri="{BB962C8B-B14F-4D97-AF65-F5344CB8AC3E}">
        <p14:creationId xmlns:p14="http://schemas.microsoft.com/office/powerpoint/2010/main" val="409110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6485" y="0"/>
            <a:ext cx="14630399" cy="9753600"/>
          </a:xfrm>
          <a:prstGeom prst="rect">
            <a:avLst/>
          </a:prstGeom>
        </p:spPr>
      </p:pic>
      <p:sp>
        <p:nvSpPr>
          <p:cNvPr id="7" name="Shape 45"/>
          <p:cNvSpPr txBox="1">
            <a:spLocks/>
          </p:cNvSpPr>
          <p:nvPr/>
        </p:nvSpPr>
        <p:spPr>
          <a:xfrm>
            <a:off x="787400" y="152400"/>
            <a:ext cx="6096000" cy="6858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4000" b="1" cap="all" dirty="0" smtClean="0">
                <a:solidFill>
                  <a:srgbClr val="FFFFFE"/>
                </a:solidFill>
              </a:rPr>
              <a:t>Going from good</a:t>
            </a:r>
            <a:endParaRPr lang="en-US" sz="4000" b="1" cap="all" dirty="0">
              <a:solidFill>
                <a:srgbClr val="FFFFFE"/>
              </a:solidFill>
            </a:endParaRPr>
          </a:p>
        </p:txBody>
      </p:sp>
      <p:sp>
        <p:nvSpPr>
          <p:cNvPr id="8" name="Shape 45"/>
          <p:cNvSpPr txBox="1">
            <a:spLocks/>
          </p:cNvSpPr>
          <p:nvPr/>
        </p:nvSpPr>
        <p:spPr>
          <a:xfrm>
            <a:off x="1168400" y="457200"/>
            <a:ext cx="6400800" cy="15240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8000" b="1" cap="all" dirty="0" smtClean="0">
                <a:solidFill>
                  <a:srgbClr val="FFFFFE"/>
                </a:solidFill>
              </a:rPr>
              <a:t>to great</a:t>
            </a:r>
            <a:endParaRPr lang="en-US" sz="8000" b="1" cap="all" dirty="0">
              <a:solidFill>
                <a:srgbClr val="FFFFFE"/>
              </a:solidFill>
            </a:endParaRPr>
          </a:p>
        </p:txBody>
      </p:sp>
      <p:sp>
        <p:nvSpPr>
          <p:cNvPr id="6" name="Shape 45"/>
          <p:cNvSpPr txBox="1">
            <a:spLocks/>
          </p:cNvSpPr>
          <p:nvPr/>
        </p:nvSpPr>
        <p:spPr>
          <a:xfrm>
            <a:off x="-279400" y="1828800"/>
            <a:ext cx="8077200" cy="11430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Navigating Change </a:t>
            </a:r>
            <a:r>
              <a:rPr lang="en-US" sz="4000" b="1" dirty="0" smtClean="0">
                <a:solidFill>
                  <a:schemeClr val="bg1"/>
                </a:solidFill>
                <a:effectLst>
                  <a:outerShdw blurRad="38100" dist="38100" dir="2700000" algn="tl">
                    <a:srgbClr val="000000">
                      <a:alpha val="43137"/>
                    </a:srgbClr>
                  </a:outerShdw>
                </a:effectLst>
              </a:rPr>
              <a:t>Management</a:t>
            </a:r>
            <a:endParaRPr lang="en-US" sz="4000" b="1" dirty="0">
              <a:solidFill>
                <a:schemeClr val="bg1"/>
              </a:solidFill>
              <a:effectLst>
                <a:outerShdw blurRad="38100" dist="38100" dir="2700000" algn="tl">
                  <a:srgbClr val="000000">
                    <a:alpha val="43137"/>
                  </a:srgbClr>
                </a:outerShdw>
              </a:effectLst>
            </a:endParaRPr>
          </a:p>
        </p:txBody>
      </p:sp>
      <p:sp>
        <p:nvSpPr>
          <p:cNvPr id="9" name="Shape 45"/>
          <p:cNvSpPr txBox="1">
            <a:spLocks/>
          </p:cNvSpPr>
          <p:nvPr/>
        </p:nvSpPr>
        <p:spPr>
          <a:xfrm>
            <a:off x="-3629" y="2743200"/>
            <a:ext cx="8077200" cy="9144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ct val="150000"/>
              </a:lnSpc>
              <a:buClr>
                <a:srgbClr val="898989"/>
              </a:buClr>
              <a:buSzPct val="100000"/>
              <a:buFont typeface="Arial"/>
              <a:defRPr sz="1800">
                <a:solidFill>
                  <a:srgbClr val="000000"/>
                </a:solidFill>
              </a:defRPr>
            </a:pPr>
            <a:r>
              <a:rPr lang="en-US" sz="4000" b="1" dirty="0" smtClean="0">
                <a:solidFill>
                  <a:schemeClr val="bg1"/>
                </a:solidFill>
                <a:effectLst>
                  <a:outerShdw blurRad="38100" dist="38100" dir="2700000" algn="tl">
                    <a:srgbClr val="000000">
                      <a:alpha val="43137"/>
                    </a:srgbClr>
                  </a:outerShdw>
                </a:effectLst>
              </a:rPr>
              <a:t>Setting </a:t>
            </a:r>
            <a:r>
              <a:rPr lang="en-US" sz="4000" b="1" dirty="0">
                <a:solidFill>
                  <a:schemeClr val="bg1"/>
                </a:solidFill>
                <a:effectLst>
                  <a:outerShdw blurRad="38100" dist="38100" dir="2700000" algn="tl">
                    <a:srgbClr val="000000">
                      <a:alpha val="43137"/>
                    </a:srgbClr>
                  </a:outerShdw>
                </a:effectLst>
              </a:rPr>
              <a:t>Realistic Goals </a:t>
            </a:r>
          </a:p>
        </p:txBody>
      </p:sp>
      <p:sp>
        <p:nvSpPr>
          <p:cNvPr id="10" name="Shape 45"/>
          <p:cNvSpPr txBox="1">
            <a:spLocks/>
          </p:cNvSpPr>
          <p:nvPr/>
        </p:nvSpPr>
        <p:spPr>
          <a:xfrm>
            <a:off x="3683000" y="3581400"/>
            <a:ext cx="3810000" cy="8382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ct val="150000"/>
              </a:lnSpc>
              <a:buClr>
                <a:srgbClr val="898989"/>
              </a:buClr>
              <a:buSzPct val="100000"/>
              <a:buFont typeface="Arial"/>
              <a:defRPr sz="1800">
                <a:solidFill>
                  <a:srgbClr val="000000"/>
                </a:solidFill>
              </a:defRPr>
            </a:pPr>
            <a:r>
              <a:rPr lang="en-US" sz="4000" b="1" dirty="0" smtClean="0">
                <a:solidFill>
                  <a:schemeClr val="bg1"/>
                </a:solidFill>
                <a:effectLst>
                  <a:outerShdw blurRad="38100" dist="38100" dir="2700000" algn="tl">
                    <a:srgbClr val="000000">
                      <a:alpha val="43137"/>
                    </a:srgbClr>
                  </a:outerShdw>
                </a:effectLst>
              </a:rPr>
              <a:t>Getting </a:t>
            </a:r>
            <a:r>
              <a:rPr lang="en-US" sz="4000" b="1" dirty="0">
                <a:solidFill>
                  <a:schemeClr val="bg1"/>
                </a:solidFill>
                <a:effectLst>
                  <a:outerShdw blurRad="38100" dist="38100" dir="2700000" algn="tl">
                    <a:srgbClr val="000000">
                      <a:alpha val="43137"/>
                    </a:srgbClr>
                  </a:outerShdw>
                </a:effectLst>
              </a:rPr>
              <a:t>Buy-In</a:t>
            </a:r>
          </a:p>
        </p:txBody>
      </p:sp>
    </p:spTree>
    <p:extLst>
      <p:ext uri="{BB962C8B-B14F-4D97-AF65-F5344CB8AC3E}">
        <p14:creationId xmlns:p14="http://schemas.microsoft.com/office/powerpoint/2010/main" val="1027676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animEffect transition="in" filter="fade">
                                      <p:cBhvr>
                                        <p:cTn id="7" dur="2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p:tmAbs val="0"/>
                                  </p:iterate>
                                  <p:childTnLst>
                                    <p:set>
                                      <p:cBhvr>
                                        <p:cTn id="11" fill="hold"/>
                                        <p:tgtEl>
                                          <p:spTgt spid="9"/>
                                        </p:tgtEl>
                                        <p:attrNameLst>
                                          <p:attrName>style.visibility</p:attrName>
                                        </p:attrNameLst>
                                      </p:cBhvr>
                                      <p:to>
                                        <p:strVal val="visible"/>
                                      </p:to>
                                    </p:set>
                                    <p:animEffect transition="in" filter="fade">
                                      <p:cBhvr>
                                        <p:cTn id="12" dur="2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p:tmAbs val="0"/>
                                  </p:iterate>
                                  <p:childTnLst>
                                    <p:set>
                                      <p:cBhvr>
                                        <p:cTn id="16" fill="hold"/>
                                        <p:tgtEl>
                                          <p:spTgt spid="10"/>
                                        </p:tgtEl>
                                        <p:attrNameLst>
                                          <p:attrName>style.visibility</p:attrName>
                                        </p:attrNameLst>
                                      </p:cBhvr>
                                      <p:to>
                                        <p:strVal val="visible"/>
                                      </p:to>
                                    </p:set>
                                    <p:animEffect transition="in" filter="fade">
                                      <p:cBhvr>
                                        <p:cTn id="17" dur="2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dvAuto="0"/>
      <p:bldP spid="9" grpId="0" advAuto="0"/>
      <p:bldP spid="10" grpId="0" advAuto="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6485" y="0"/>
            <a:ext cx="14630399" cy="9753600"/>
          </a:xfrm>
          <a:prstGeom prst="rect">
            <a:avLst/>
          </a:prstGeom>
        </p:spPr>
      </p:pic>
      <p:sp>
        <p:nvSpPr>
          <p:cNvPr id="11" name="Rectangle 10"/>
          <p:cNvSpPr/>
          <p:nvPr/>
        </p:nvSpPr>
        <p:spPr>
          <a:xfrm>
            <a:off x="-425450" y="-114300"/>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6" name="Shape 45"/>
          <p:cNvSpPr txBox="1">
            <a:spLocks/>
          </p:cNvSpPr>
          <p:nvPr/>
        </p:nvSpPr>
        <p:spPr>
          <a:xfrm>
            <a:off x="1854200" y="0"/>
            <a:ext cx="10515600" cy="11430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ct val="150000"/>
              </a:lnSpc>
              <a:buClr>
                <a:srgbClr val="898989"/>
              </a:buClr>
              <a:buSzPct val="100000"/>
              <a:buFont typeface="Arial"/>
              <a:defRPr sz="1800">
                <a:solidFill>
                  <a:srgbClr val="000000"/>
                </a:solidFill>
              </a:defRPr>
            </a:pPr>
            <a:r>
              <a:rPr lang="en-US" sz="5400" b="1" dirty="0">
                <a:solidFill>
                  <a:schemeClr val="bg1"/>
                </a:solidFill>
                <a:effectLst>
                  <a:outerShdw blurRad="38100" dist="38100" dir="2700000" algn="tl">
                    <a:srgbClr val="000000">
                      <a:alpha val="43137"/>
                    </a:srgbClr>
                  </a:outerShdw>
                </a:effectLst>
              </a:rPr>
              <a:t>Navigating Change </a:t>
            </a:r>
            <a:r>
              <a:rPr lang="en-US" sz="5400" b="1" dirty="0" smtClean="0">
                <a:solidFill>
                  <a:schemeClr val="bg1"/>
                </a:solidFill>
                <a:effectLst>
                  <a:outerShdw blurRad="38100" dist="38100" dir="2700000" algn="tl">
                    <a:srgbClr val="000000">
                      <a:alpha val="43137"/>
                    </a:srgbClr>
                  </a:outerShdw>
                </a:effectLst>
              </a:rPr>
              <a:t>Management</a:t>
            </a:r>
            <a:endParaRPr lang="en-US" sz="5400" b="1" dirty="0">
              <a:solidFill>
                <a:schemeClr val="bg1"/>
              </a:solidFill>
              <a:effectLst>
                <a:outerShdw blurRad="38100" dist="38100" dir="2700000" algn="tl">
                  <a:srgbClr val="000000">
                    <a:alpha val="43137"/>
                  </a:srgbClr>
                </a:outerShdw>
              </a:effectLst>
            </a:endParaRPr>
          </a:p>
        </p:txBody>
      </p:sp>
      <p:sp>
        <p:nvSpPr>
          <p:cNvPr id="9" name="Shape 45"/>
          <p:cNvSpPr txBox="1">
            <a:spLocks/>
          </p:cNvSpPr>
          <p:nvPr/>
        </p:nvSpPr>
        <p:spPr>
          <a:xfrm>
            <a:off x="-812800" y="1371600"/>
            <a:ext cx="13252449" cy="64770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Rekindle </a:t>
            </a:r>
            <a:r>
              <a:rPr lang="en-US" sz="4000" b="1" dirty="0" smtClean="0">
                <a:solidFill>
                  <a:schemeClr val="bg1"/>
                </a:solidFill>
                <a:effectLst>
                  <a:outerShdw blurRad="38100" dist="38100" dir="2700000" algn="tl">
                    <a:srgbClr val="000000">
                      <a:alpha val="43137"/>
                    </a:srgbClr>
                  </a:outerShdw>
                </a:effectLst>
              </a:rPr>
              <a:t>the goals you had in the beginning </a:t>
            </a:r>
            <a:endParaRPr lang="en-US" sz="4000" b="1" dirty="0">
              <a:solidFill>
                <a:schemeClr val="bg1"/>
              </a:solidFill>
              <a:effectLst>
                <a:outerShdw blurRad="38100" dist="38100" dir="2700000" algn="tl">
                  <a:srgbClr val="000000">
                    <a:alpha val="43137"/>
                  </a:srgbClr>
                </a:outerShdw>
              </a:effectLst>
            </a:endParaRPr>
          </a:p>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Not staying the same is doing something about it</a:t>
            </a:r>
          </a:p>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Change is easy when we have a threat of </a:t>
            </a:r>
            <a:r>
              <a:rPr lang="en-US" sz="4000" b="1" dirty="0" smtClean="0">
                <a:solidFill>
                  <a:schemeClr val="bg1"/>
                </a:solidFill>
                <a:effectLst>
                  <a:outerShdw blurRad="38100" dist="38100" dir="2700000" algn="tl">
                    <a:srgbClr val="000000">
                      <a:alpha val="43137"/>
                    </a:srgbClr>
                  </a:outerShdw>
                </a:effectLst>
              </a:rPr>
              <a:t>loss-</a:t>
            </a:r>
            <a:endParaRPr lang="en-US" sz="4000" b="1" dirty="0" smtClean="0">
              <a:solidFill>
                <a:schemeClr val="bg1"/>
              </a:solidFill>
              <a:effectLst>
                <a:outerShdw blurRad="38100" dist="38100" dir="2700000" algn="tl">
                  <a:srgbClr val="000000">
                    <a:alpha val="43137"/>
                  </a:srgbClr>
                </a:outerShdw>
              </a:effectLst>
            </a:endParaRPr>
          </a:p>
          <a:p>
            <a:pPr marL="400050" lvl="0" indent="-400050" algn="r">
              <a:lnSpc>
                <a:spcPct val="150000"/>
              </a:lnSpc>
              <a:buClr>
                <a:srgbClr val="898989"/>
              </a:buClr>
              <a:buSzPct val="100000"/>
              <a:buFont typeface="Arial"/>
              <a:defRPr sz="1800">
                <a:solidFill>
                  <a:srgbClr val="000000"/>
                </a:solidFill>
              </a:defRPr>
            </a:pPr>
            <a:r>
              <a:rPr lang="en-US" sz="4000" b="1" dirty="0" smtClean="0">
                <a:solidFill>
                  <a:schemeClr val="bg1"/>
                </a:solidFill>
                <a:effectLst>
                  <a:outerShdw blurRad="38100" dist="38100" dir="2700000" algn="tl">
                    <a:srgbClr val="000000">
                      <a:alpha val="43137"/>
                    </a:srgbClr>
                  </a:outerShdw>
                </a:effectLst>
              </a:rPr>
              <a:t>Not </a:t>
            </a:r>
            <a:r>
              <a:rPr lang="en-US" sz="4000" b="1" dirty="0">
                <a:solidFill>
                  <a:schemeClr val="bg1"/>
                </a:solidFill>
                <a:effectLst>
                  <a:outerShdw blurRad="38100" dist="38100" dir="2700000" algn="tl">
                    <a:srgbClr val="000000">
                      <a:alpha val="43137"/>
                    </a:srgbClr>
                  </a:outerShdw>
                </a:effectLst>
              </a:rPr>
              <a:t>easy in times of </a:t>
            </a:r>
            <a:r>
              <a:rPr lang="en-US" sz="4000" b="1" dirty="0" smtClean="0">
                <a:solidFill>
                  <a:schemeClr val="bg1"/>
                </a:solidFill>
                <a:effectLst>
                  <a:outerShdw blurRad="38100" dist="38100" dir="2700000" algn="tl">
                    <a:srgbClr val="000000">
                      <a:alpha val="43137"/>
                    </a:srgbClr>
                  </a:outerShdw>
                </a:effectLst>
              </a:rPr>
              <a:t>prosperity </a:t>
            </a:r>
            <a:endParaRPr lang="en-US" sz="4000" b="1" dirty="0">
              <a:solidFill>
                <a:schemeClr val="bg1"/>
              </a:solidFill>
              <a:effectLst>
                <a:outerShdw blurRad="38100" dist="38100" dir="2700000" algn="tl">
                  <a:srgbClr val="000000">
                    <a:alpha val="43137"/>
                  </a:srgbClr>
                </a:outerShdw>
              </a:effectLst>
            </a:endParaRPr>
          </a:p>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We cannot arrive at great without change</a:t>
            </a:r>
          </a:p>
        </p:txBody>
      </p:sp>
    </p:spTree>
    <p:extLst>
      <p:ext uri="{BB962C8B-B14F-4D97-AF65-F5344CB8AC3E}">
        <p14:creationId xmlns:p14="http://schemas.microsoft.com/office/powerpoint/2010/main" val="896006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p:tmAbs val="0"/>
                                  </p:iterate>
                                  <p:childTnLst>
                                    <p:set>
                                      <p:cBhvr>
                                        <p:cTn id="6" fill="hold"/>
                                        <p:tgtEl>
                                          <p:spTgt spid="9"/>
                                        </p:tgtEl>
                                        <p:attrNameLst>
                                          <p:attrName>style.visibility</p:attrName>
                                        </p:attrNameLst>
                                      </p:cBhvr>
                                      <p:to>
                                        <p:strVal val="visible"/>
                                      </p:to>
                                    </p:set>
                                    <p:animEffect transition="in" filter="fade">
                                      <p:cBhvr>
                                        <p:cTn id="7" dur="2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Effect transition="in" filter="fade">
                                      <p:cBhvr>
                                        <p:cTn id="25" dur="500"/>
                                        <p:tgtEl>
                                          <p:spTgt spid="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xEl>
                                              <p:pRg st="4" end="4"/>
                                            </p:txEl>
                                          </p:spTgt>
                                        </p:tgtEl>
                                        <p:attrNameLst>
                                          <p:attrName>style.visibility</p:attrName>
                                        </p:attrNameLst>
                                      </p:cBhvr>
                                      <p:to>
                                        <p:strVal val="visible"/>
                                      </p:to>
                                    </p:set>
                                    <p:animEffect transition="in" filter="fade">
                                      <p:cBhvr>
                                        <p:cTn id="30"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dvAuto="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6485" y="0"/>
            <a:ext cx="14630399" cy="9753600"/>
          </a:xfrm>
          <a:prstGeom prst="rect">
            <a:avLst/>
          </a:prstGeom>
        </p:spPr>
      </p:pic>
      <p:sp>
        <p:nvSpPr>
          <p:cNvPr id="11" name="Rectangle 10"/>
          <p:cNvSpPr/>
          <p:nvPr/>
        </p:nvSpPr>
        <p:spPr>
          <a:xfrm>
            <a:off x="-425450" y="-114300"/>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6" name="Shape 45"/>
          <p:cNvSpPr txBox="1">
            <a:spLocks/>
          </p:cNvSpPr>
          <p:nvPr/>
        </p:nvSpPr>
        <p:spPr>
          <a:xfrm>
            <a:off x="1854200" y="0"/>
            <a:ext cx="10515600" cy="11430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ct val="150000"/>
              </a:lnSpc>
              <a:buClr>
                <a:srgbClr val="898989"/>
              </a:buClr>
              <a:buSzPct val="100000"/>
              <a:buFont typeface="Arial"/>
              <a:defRPr sz="1800">
                <a:solidFill>
                  <a:srgbClr val="000000"/>
                </a:solidFill>
              </a:defRPr>
            </a:pPr>
            <a:r>
              <a:rPr lang="en-US" sz="5400" b="1" dirty="0" smtClean="0">
                <a:solidFill>
                  <a:schemeClr val="bg1"/>
                </a:solidFill>
                <a:effectLst>
                  <a:outerShdw blurRad="38100" dist="38100" dir="2700000" algn="tl">
                    <a:srgbClr val="000000">
                      <a:alpha val="43137"/>
                    </a:srgbClr>
                  </a:outerShdw>
                </a:effectLst>
              </a:rPr>
              <a:t>Setting Realistic Goals</a:t>
            </a:r>
            <a:endParaRPr lang="en-US" sz="5400" b="1" dirty="0">
              <a:solidFill>
                <a:schemeClr val="bg1"/>
              </a:solidFill>
              <a:effectLst>
                <a:outerShdw blurRad="38100" dist="38100" dir="2700000" algn="tl">
                  <a:srgbClr val="000000">
                    <a:alpha val="43137"/>
                  </a:srgbClr>
                </a:outerShdw>
              </a:effectLst>
            </a:endParaRPr>
          </a:p>
        </p:txBody>
      </p:sp>
      <p:sp>
        <p:nvSpPr>
          <p:cNvPr id="9" name="Shape 45"/>
          <p:cNvSpPr txBox="1">
            <a:spLocks/>
          </p:cNvSpPr>
          <p:nvPr/>
        </p:nvSpPr>
        <p:spPr>
          <a:xfrm>
            <a:off x="-882649" y="1371600"/>
            <a:ext cx="13252449" cy="39624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What can we accomplish in a specific </a:t>
            </a:r>
            <a:r>
              <a:rPr lang="en-US" sz="4000" b="1" dirty="0" smtClean="0">
                <a:solidFill>
                  <a:schemeClr val="bg1"/>
                </a:solidFill>
                <a:effectLst>
                  <a:outerShdw blurRad="38100" dist="38100" dir="2700000" algn="tl">
                    <a:srgbClr val="000000">
                      <a:alpha val="43137"/>
                    </a:srgbClr>
                  </a:outerShdw>
                </a:effectLst>
              </a:rPr>
              <a:t>time frame</a:t>
            </a:r>
            <a:endParaRPr lang="en-US" sz="4000" b="1" dirty="0">
              <a:solidFill>
                <a:schemeClr val="bg1"/>
              </a:solidFill>
              <a:effectLst>
                <a:outerShdw blurRad="38100" dist="38100" dir="2700000" algn="tl">
                  <a:srgbClr val="000000">
                    <a:alpha val="43137"/>
                  </a:srgbClr>
                </a:outerShdw>
              </a:effectLst>
            </a:endParaRPr>
          </a:p>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Most tech takes two years for completely assimilate </a:t>
            </a:r>
          </a:p>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Create two and three year plans</a:t>
            </a:r>
          </a:p>
        </p:txBody>
      </p:sp>
    </p:spTree>
    <p:extLst>
      <p:ext uri="{BB962C8B-B14F-4D97-AF65-F5344CB8AC3E}">
        <p14:creationId xmlns:p14="http://schemas.microsoft.com/office/powerpoint/2010/main" val="3242726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p:tmAbs val="0"/>
                                  </p:iterate>
                                  <p:childTnLst>
                                    <p:set>
                                      <p:cBhvr>
                                        <p:cTn id="6" fill="hold"/>
                                        <p:tgtEl>
                                          <p:spTgt spid="9"/>
                                        </p:tgtEl>
                                        <p:attrNameLst>
                                          <p:attrName>style.visibility</p:attrName>
                                        </p:attrNameLst>
                                      </p:cBhvr>
                                      <p:to>
                                        <p:strVal val="visible"/>
                                      </p:to>
                                    </p:set>
                                    <p:animEffect transition="in" filter="fade">
                                      <p:cBhvr>
                                        <p:cTn id="7" dur="2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1000"/>
                                        <p:tgtEl>
                                          <p:spTgt spid="9">
                                            <p:txEl>
                                              <p:pRg st="0" end="0"/>
                                            </p:txEl>
                                          </p:spTgt>
                                        </p:tgtEl>
                                      </p:cBhvr>
                                    </p:animEffect>
                                    <p:anim calcmode="lin" valueType="num">
                                      <p:cBhvr>
                                        <p:cTn id="1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anim calcmode="lin" valueType="num">
                                      <p:cBhvr>
                                        <p:cTn id="20"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Effect transition="in" filter="fade">
                                      <p:cBhvr>
                                        <p:cTn id="26" dur="1000"/>
                                        <p:tgtEl>
                                          <p:spTgt spid="9">
                                            <p:txEl>
                                              <p:pRg st="2" end="2"/>
                                            </p:txEl>
                                          </p:spTgt>
                                        </p:tgtEl>
                                      </p:cBhvr>
                                    </p:animEffect>
                                    <p:anim calcmode="lin" valueType="num">
                                      <p:cBhvr>
                                        <p:cTn id="2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dvAuto="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6485" y="0"/>
            <a:ext cx="14630399" cy="9753600"/>
          </a:xfrm>
          <a:prstGeom prst="rect">
            <a:avLst/>
          </a:prstGeom>
        </p:spPr>
      </p:pic>
      <p:sp>
        <p:nvSpPr>
          <p:cNvPr id="11" name="Rectangle 10"/>
          <p:cNvSpPr/>
          <p:nvPr/>
        </p:nvSpPr>
        <p:spPr>
          <a:xfrm>
            <a:off x="-425450" y="-114300"/>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6" name="Shape 45"/>
          <p:cNvSpPr txBox="1">
            <a:spLocks/>
          </p:cNvSpPr>
          <p:nvPr/>
        </p:nvSpPr>
        <p:spPr>
          <a:xfrm>
            <a:off x="1854200" y="0"/>
            <a:ext cx="10515600" cy="11430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ct val="150000"/>
              </a:lnSpc>
              <a:buClr>
                <a:srgbClr val="898989"/>
              </a:buClr>
              <a:buSzPct val="100000"/>
              <a:buFont typeface="Arial"/>
              <a:defRPr sz="1800">
                <a:solidFill>
                  <a:srgbClr val="000000"/>
                </a:solidFill>
              </a:defRPr>
            </a:pPr>
            <a:r>
              <a:rPr lang="en-US" sz="5400" b="1" dirty="0">
                <a:solidFill>
                  <a:schemeClr val="bg1"/>
                </a:solidFill>
                <a:effectLst>
                  <a:outerShdw blurRad="38100" dist="38100" dir="2700000" algn="tl">
                    <a:srgbClr val="000000">
                      <a:alpha val="43137"/>
                    </a:srgbClr>
                  </a:outerShdw>
                </a:effectLst>
              </a:rPr>
              <a:t>Getting Buy-in</a:t>
            </a:r>
          </a:p>
        </p:txBody>
      </p:sp>
      <p:sp>
        <p:nvSpPr>
          <p:cNvPr id="9" name="Shape 45"/>
          <p:cNvSpPr txBox="1">
            <a:spLocks/>
          </p:cNvSpPr>
          <p:nvPr/>
        </p:nvSpPr>
        <p:spPr>
          <a:xfrm>
            <a:off x="-1193800" y="1295400"/>
            <a:ext cx="13646150" cy="50292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Identifying the resisters to change</a:t>
            </a:r>
          </a:p>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Using a team to review, analyze and decide </a:t>
            </a:r>
          </a:p>
          <a:p>
            <a:pPr marL="400050" lvl="0" indent="-400050" algn="r">
              <a:lnSpc>
                <a:spcPct val="150000"/>
              </a:lnSpc>
              <a:buClr>
                <a:srgbClr val="898989"/>
              </a:buClr>
              <a:buSzPct val="100000"/>
              <a:buFont typeface="Arial"/>
              <a:defRPr sz="1800">
                <a:solidFill>
                  <a:srgbClr val="000000"/>
                </a:solidFill>
              </a:defRPr>
            </a:pPr>
            <a:r>
              <a:rPr lang="en-US" sz="4000" b="1" dirty="0" smtClean="0">
                <a:solidFill>
                  <a:schemeClr val="bg1"/>
                </a:solidFill>
                <a:effectLst>
                  <a:outerShdw blurRad="38100" dist="38100" dir="2700000" algn="tl">
                    <a:srgbClr val="000000">
                      <a:alpha val="43137"/>
                    </a:srgbClr>
                  </a:outerShdw>
                </a:effectLst>
              </a:rPr>
              <a:t>Apply </a:t>
            </a:r>
            <a:r>
              <a:rPr lang="en-US" sz="4000" b="1" dirty="0">
                <a:solidFill>
                  <a:schemeClr val="bg1"/>
                </a:solidFill>
                <a:effectLst>
                  <a:outerShdw blurRad="38100" dist="38100" dir="2700000" algn="tl">
                    <a:srgbClr val="000000">
                      <a:alpha val="43137"/>
                    </a:srgbClr>
                  </a:outerShdw>
                </a:effectLst>
              </a:rPr>
              <a:t>the right level of </a:t>
            </a:r>
            <a:r>
              <a:rPr lang="en-US" sz="4000" b="1" dirty="0" smtClean="0">
                <a:solidFill>
                  <a:schemeClr val="bg1"/>
                </a:solidFill>
                <a:effectLst>
                  <a:outerShdw blurRad="38100" dist="38100" dir="2700000" algn="tl">
                    <a:srgbClr val="000000">
                      <a:alpha val="43137"/>
                    </a:srgbClr>
                  </a:outerShdw>
                </a:effectLst>
              </a:rPr>
              <a:t>resources</a:t>
            </a:r>
          </a:p>
          <a:p>
            <a:pPr marL="400050" lvl="0" indent="-400050" algn="r">
              <a:lnSpc>
                <a:spcPct val="150000"/>
              </a:lnSpc>
              <a:buClr>
                <a:srgbClr val="898989"/>
              </a:buClr>
              <a:buSzPct val="100000"/>
              <a:buFont typeface="Arial"/>
              <a:defRPr sz="1800">
                <a:solidFill>
                  <a:srgbClr val="000000"/>
                </a:solidFill>
              </a:defRPr>
            </a:pPr>
            <a:r>
              <a:rPr lang="en-US" sz="4000" b="1" dirty="0" smtClean="0">
                <a:solidFill>
                  <a:schemeClr val="bg1"/>
                </a:solidFill>
                <a:effectLst>
                  <a:outerShdw blurRad="38100" dist="38100" dir="2700000" algn="tl">
                    <a:srgbClr val="000000">
                      <a:alpha val="43137"/>
                    </a:srgbClr>
                  </a:outerShdw>
                </a:effectLst>
              </a:rPr>
              <a:t>Financial</a:t>
            </a:r>
            <a:r>
              <a:rPr lang="en-US" sz="4000" b="1" dirty="0">
                <a:solidFill>
                  <a:schemeClr val="bg1"/>
                </a:solidFill>
                <a:effectLst>
                  <a:outerShdw blurRad="38100" dist="38100" dir="2700000" algn="tl">
                    <a:srgbClr val="000000">
                      <a:alpha val="43137"/>
                    </a:srgbClr>
                  </a:outerShdw>
                </a:effectLst>
              </a:rPr>
              <a:t>, </a:t>
            </a:r>
            <a:r>
              <a:rPr lang="en-US" sz="4000" b="1" dirty="0" smtClean="0">
                <a:solidFill>
                  <a:schemeClr val="bg1"/>
                </a:solidFill>
                <a:effectLst>
                  <a:outerShdw blurRad="38100" dist="38100" dir="2700000" algn="tl">
                    <a:srgbClr val="000000">
                      <a:alpha val="43137"/>
                    </a:srgbClr>
                  </a:outerShdw>
                </a:effectLst>
              </a:rPr>
              <a:t>time, expertise</a:t>
            </a:r>
            <a:endParaRPr lang="en-US" sz="4000" b="1" dirty="0">
              <a:solidFill>
                <a:schemeClr val="bg1"/>
              </a:solidFill>
              <a:effectLst>
                <a:outerShdw blurRad="38100" dist="38100" dir="2700000" algn="tl">
                  <a:srgbClr val="000000">
                    <a:alpha val="43137"/>
                  </a:srgbClr>
                </a:outerShdw>
              </a:effectLst>
            </a:endParaRPr>
          </a:p>
          <a:p>
            <a:pPr marL="400050" lvl="0" indent="-400050" algn="r">
              <a:lnSpc>
                <a:spcPct val="150000"/>
              </a:lnSpc>
              <a:buClr>
                <a:srgbClr val="898989"/>
              </a:buClr>
              <a:buSzPct val="100000"/>
              <a:buFont typeface="Arial"/>
              <a:defRPr sz="1800">
                <a:solidFill>
                  <a:srgbClr val="000000"/>
                </a:solidFill>
              </a:defRPr>
            </a:pPr>
            <a:r>
              <a:rPr lang="en-US" sz="4000" b="1" dirty="0">
                <a:solidFill>
                  <a:schemeClr val="bg1"/>
                </a:solidFill>
                <a:effectLst>
                  <a:outerShdw blurRad="38100" dist="38100" dir="2700000" algn="tl">
                    <a:srgbClr val="000000">
                      <a:alpha val="43137"/>
                    </a:srgbClr>
                  </a:outerShdw>
                </a:effectLst>
              </a:rPr>
              <a:t>Creating a team to deploy, support and toe the line</a:t>
            </a:r>
          </a:p>
        </p:txBody>
      </p:sp>
    </p:spTree>
    <p:extLst>
      <p:ext uri="{BB962C8B-B14F-4D97-AF65-F5344CB8AC3E}">
        <p14:creationId xmlns:p14="http://schemas.microsoft.com/office/powerpoint/2010/main" val="4279376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p:tmAbs val="0"/>
                                  </p:iterate>
                                  <p:childTnLst>
                                    <p:set>
                                      <p:cBhvr>
                                        <p:cTn id="6" fill="hold"/>
                                        <p:tgtEl>
                                          <p:spTgt spid="9"/>
                                        </p:tgtEl>
                                        <p:attrNameLst>
                                          <p:attrName>style.visibility</p:attrName>
                                        </p:attrNameLst>
                                      </p:cBhvr>
                                      <p:to>
                                        <p:strVal val="visible"/>
                                      </p:to>
                                    </p:set>
                                    <p:animEffect transition="in" filter="fade">
                                      <p:cBhvr>
                                        <p:cTn id="7" dur="2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 calcmode="lin" valueType="num">
                                      <p:cBhvr additive="base">
                                        <p:cTn id="18"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9">
                                            <p:txEl>
                                              <p:pRg st="2" end="2"/>
                                            </p:txEl>
                                          </p:spTgt>
                                        </p:tgtEl>
                                        <p:attrNameLst>
                                          <p:attrName>style.visibility</p:attrName>
                                        </p:attrNameLst>
                                      </p:cBhvr>
                                      <p:to>
                                        <p:strVal val="visible"/>
                                      </p:to>
                                    </p:set>
                                    <p:anim calcmode="lin" valueType="num">
                                      <p:cBhvr additive="base">
                                        <p:cTn id="24"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9">
                                            <p:txEl>
                                              <p:pRg st="2" end="2"/>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 calcmode="lin" valueType="num">
                                      <p:cBhvr additive="base">
                                        <p:cTn id="28"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9">
                                            <p:txEl>
                                              <p:pRg st="4" end="4"/>
                                            </p:txEl>
                                          </p:spTgt>
                                        </p:tgtEl>
                                        <p:attrNameLst>
                                          <p:attrName>style.visibility</p:attrName>
                                        </p:attrNameLst>
                                      </p:cBhvr>
                                      <p:to>
                                        <p:strVal val="visible"/>
                                      </p:to>
                                    </p:set>
                                    <p:anim calcmode="lin" valueType="num">
                                      <p:cBhvr additive="base">
                                        <p:cTn id="34"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dvAuto="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3320" y="-76200"/>
            <a:ext cx="15338520" cy="10236636"/>
          </a:xfrm>
          <a:prstGeom prst="rect">
            <a:avLst/>
          </a:prstGeom>
        </p:spPr>
      </p:pic>
      <p:sp>
        <p:nvSpPr>
          <p:cNvPr id="7" name="Shape 45"/>
          <p:cNvSpPr txBox="1">
            <a:spLocks/>
          </p:cNvSpPr>
          <p:nvPr/>
        </p:nvSpPr>
        <p:spPr>
          <a:xfrm>
            <a:off x="4673600" y="419099"/>
            <a:ext cx="4038600" cy="10668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b="1" cap="all" dirty="0" smtClean="0">
                <a:solidFill>
                  <a:srgbClr val="8F4137"/>
                </a:solidFill>
              </a:rPr>
              <a:t>Budget</a:t>
            </a:r>
          </a:p>
          <a:p>
            <a:pPr>
              <a:defRPr sz="1800" b="0" cap="none" spc="0">
                <a:solidFill>
                  <a:srgbClr val="000000"/>
                </a:solidFill>
              </a:defRPr>
            </a:pPr>
            <a:r>
              <a:rPr lang="en-US" sz="8800" b="1" cap="all" dirty="0" smtClean="0">
                <a:solidFill>
                  <a:srgbClr val="8F4137"/>
                </a:solidFill>
              </a:rPr>
              <a:t> </a:t>
            </a:r>
            <a:endParaRPr lang="en-US" sz="8800" b="1" cap="all" dirty="0">
              <a:solidFill>
                <a:srgbClr val="8F4137"/>
              </a:solidFill>
            </a:endParaRPr>
          </a:p>
        </p:txBody>
      </p:sp>
      <p:sp>
        <p:nvSpPr>
          <p:cNvPr id="6" name="Shape 45"/>
          <p:cNvSpPr txBox="1">
            <a:spLocks/>
          </p:cNvSpPr>
          <p:nvPr/>
        </p:nvSpPr>
        <p:spPr>
          <a:xfrm>
            <a:off x="6045200" y="2216669"/>
            <a:ext cx="5105400" cy="1212331"/>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8800" b="1" cap="all" dirty="0" smtClean="0">
                <a:solidFill>
                  <a:srgbClr val="8F4137"/>
                </a:solidFill>
              </a:rPr>
              <a:t>plan</a:t>
            </a:r>
            <a:endParaRPr lang="en-US" sz="8800" b="1" cap="all" dirty="0">
              <a:solidFill>
                <a:srgbClr val="8F4137"/>
              </a:solidFill>
            </a:endParaRPr>
          </a:p>
        </p:txBody>
      </p:sp>
      <p:sp>
        <p:nvSpPr>
          <p:cNvPr id="8" name="Shape 45"/>
          <p:cNvSpPr txBox="1">
            <a:spLocks/>
          </p:cNvSpPr>
          <p:nvPr/>
        </p:nvSpPr>
        <p:spPr>
          <a:xfrm>
            <a:off x="5054600" y="914400"/>
            <a:ext cx="4114800" cy="1562099"/>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12000" b="1" cap="all" dirty="0" smtClean="0">
                <a:solidFill>
                  <a:srgbClr val="8F4137"/>
                </a:solidFill>
              </a:rPr>
              <a:t>vs</a:t>
            </a:r>
            <a:endParaRPr lang="en-US" sz="12000" b="1" cap="all" dirty="0">
              <a:solidFill>
                <a:srgbClr val="8F4137"/>
              </a:solidFill>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Tree>
    <p:extLst>
      <p:ext uri="{BB962C8B-B14F-4D97-AF65-F5344CB8AC3E}">
        <p14:creationId xmlns:p14="http://schemas.microsoft.com/office/powerpoint/2010/main" val="63328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3320" y="-76200"/>
            <a:ext cx="15338520" cy="10236636"/>
          </a:xfrm>
          <a:prstGeom prst="rect">
            <a:avLst/>
          </a:prstGeom>
        </p:spPr>
      </p:pic>
      <p:sp>
        <p:nvSpPr>
          <p:cNvPr id="7" name="Shape 45"/>
          <p:cNvSpPr txBox="1">
            <a:spLocks/>
          </p:cNvSpPr>
          <p:nvPr/>
        </p:nvSpPr>
        <p:spPr>
          <a:xfrm>
            <a:off x="4673600" y="419099"/>
            <a:ext cx="4038600" cy="10668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b="1" cap="all" dirty="0" smtClean="0">
                <a:solidFill>
                  <a:srgbClr val="8F4137"/>
                </a:solidFill>
              </a:rPr>
              <a:t>Budget</a:t>
            </a:r>
          </a:p>
          <a:p>
            <a:pPr>
              <a:defRPr sz="1800" b="0" cap="none" spc="0">
                <a:solidFill>
                  <a:srgbClr val="000000"/>
                </a:solidFill>
              </a:defRPr>
            </a:pPr>
            <a:r>
              <a:rPr lang="en-US" sz="8800" b="1" cap="all" dirty="0" smtClean="0">
                <a:solidFill>
                  <a:srgbClr val="8F4137"/>
                </a:solidFill>
              </a:rPr>
              <a:t> </a:t>
            </a:r>
            <a:endParaRPr lang="en-US" sz="8800" b="1" cap="all" dirty="0">
              <a:solidFill>
                <a:srgbClr val="8F4137"/>
              </a:solidFill>
            </a:endParaRPr>
          </a:p>
        </p:txBody>
      </p:sp>
      <p:sp>
        <p:nvSpPr>
          <p:cNvPr id="6" name="Shape 45"/>
          <p:cNvSpPr txBox="1">
            <a:spLocks/>
          </p:cNvSpPr>
          <p:nvPr/>
        </p:nvSpPr>
        <p:spPr>
          <a:xfrm>
            <a:off x="6045200" y="2216669"/>
            <a:ext cx="5105400" cy="1212331"/>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8800" b="1" cap="all" dirty="0" smtClean="0">
                <a:solidFill>
                  <a:srgbClr val="8F4137"/>
                </a:solidFill>
              </a:rPr>
              <a:t>plan</a:t>
            </a:r>
            <a:endParaRPr lang="en-US" sz="8800" b="1" cap="all" dirty="0">
              <a:solidFill>
                <a:srgbClr val="8F4137"/>
              </a:solidFill>
            </a:endParaRPr>
          </a:p>
        </p:txBody>
      </p:sp>
      <p:sp>
        <p:nvSpPr>
          <p:cNvPr id="8" name="Shape 45"/>
          <p:cNvSpPr txBox="1">
            <a:spLocks/>
          </p:cNvSpPr>
          <p:nvPr/>
        </p:nvSpPr>
        <p:spPr>
          <a:xfrm>
            <a:off x="5054600" y="914400"/>
            <a:ext cx="4114800" cy="1562099"/>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12000" b="1" cap="all" dirty="0" smtClean="0">
                <a:solidFill>
                  <a:srgbClr val="8F4137"/>
                </a:solidFill>
              </a:rPr>
              <a:t>vs</a:t>
            </a:r>
            <a:endParaRPr lang="en-US" sz="12000" b="1" cap="all" dirty="0">
              <a:solidFill>
                <a:srgbClr val="8F4137"/>
              </a:solidFill>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11" name="Shape 45"/>
          <p:cNvSpPr txBox="1">
            <a:spLocks/>
          </p:cNvSpPr>
          <p:nvPr/>
        </p:nvSpPr>
        <p:spPr>
          <a:xfrm>
            <a:off x="279400" y="3505200"/>
            <a:ext cx="8661400" cy="10790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l">
              <a:lnSpc>
                <a:spcPct val="150000"/>
              </a:lnSpc>
              <a:buClr>
                <a:srgbClr val="898989"/>
              </a:buClr>
              <a:buSzPct val="100000"/>
              <a:buFont typeface="Arial"/>
              <a:defRPr sz="1800">
                <a:solidFill>
                  <a:srgbClr val="000000"/>
                </a:solidFill>
              </a:defRPr>
            </a:pPr>
            <a:r>
              <a:rPr lang="en-US" sz="4800" b="1" dirty="0">
                <a:solidFill>
                  <a:srgbClr val="633835"/>
                </a:solidFill>
              </a:rPr>
              <a:t>What is the right tech budget</a:t>
            </a:r>
            <a:r>
              <a:rPr lang="en-US" sz="4800" b="1" dirty="0" smtClean="0">
                <a:solidFill>
                  <a:srgbClr val="633835"/>
                </a:solidFill>
              </a:rPr>
              <a:t>?</a:t>
            </a:r>
            <a:endParaRPr lang="en-US" sz="4800" b="1" dirty="0">
              <a:solidFill>
                <a:srgbClr val="633835"/>
              </a:solidFill>
            </a:endParaRPr>
          </a:p>
        </p:txBody>
      </p:sp>
      <p:sp>
        <p:nvSpPr>
          <p:cNvPr id="12" name="Shape 45"/>
          <p:cNvSpPr txBox="1">
            <a:spLocks/>
          </p:cNvSpPr>
          <p:nvPr/>
        </p:nvSpPr>
        <p:spPr>
          <a:xfrm>
            <a:off x="1140920" y="4293037"/>
            <a:ext cx="8561880"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l">
              <a:lnSpc>
                <a:spcPct val="150000"/>
              </a:lnSpc>
              <a:buClr>
                <a:srgbClr val="898989"/>
              </a:buClr>
              <a:buSzPct val="100000"/>
              <a:buFont typeface="Arial"/>
              <a:defRPr sz="1800">
                <a:solidFill>
                  <a:srgbClr val="000000"/>
                </a:solidFill>
              </a:defRPr>
            </a:pPr>
            <a:r>
              <a:rPr lang="en-US" sz="4800" b="1" dirty="0" smtClean="0">
                <a:solidFill>
                  <a:srgbClr val="633835"/>
                </a:solidFill>
              </a:rPr>
              <a:t>How will your plans succeed</a:t>
            </a:r>
            <a:r>
              <a:rPr lang="en-US" sz="4800" b="1" dirty="0">
                <a:solidFill>
                  <a:srgbClr val="633835"/>
                </a:solidFill>
              </a:rPr>
              <a:t>? </a:t>
            </a:r>
          </a:p>
        </p:txBody>
      </p:sp>
    </p:spTree>
    <p:extLst>
      <p:ext uri="{BB962C8B-B14F-4D97-AF65-F5344CB8AC3E}">
        <p14:creationId xmlns:p14="http://schemas.microsoft.com/office/powerpoint/2010/main" val="251091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3320" y="-76200"/>
            <a:ext cx="15338520" cy="10236636"/>
          </a:xfrm>
          <a:prstGeom prst="rect">
            <a:avLst/>
          </a:prstGeom>
        </p:spPr>
      </p:pic>
      <p:sp>
        <p:nvSpPr>
          <p:cNvPr id="10" name="Rectangle 9"/>
          <p:cNvSpPr/>
          <p:nvPr/>
        </p:nvSpPr>
        <p:spPr>
          <a:xfrm>
            <a:off x="-482600" y="-83457"/>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7" name="Shape 45"/>
          <p:cNvSpPr txBox="1">
            <a:spLocks/>
          </p:cNvSpPr>
          <p:nvPr/>
        </p:nvSpPr>
        <p:spPr>
          <a:xfrm>
            <a:off x="3193674" y="199300"/>
            <a:ext cx="6483538" cy="990599"/>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a:solidFill>
                  <a:srgbClr val="633835"/>
                </a:solidFill>
              </a:rPr>
              <a:t>What is the </a:t>
            </a:r>
            <a:r>
              <a:rPr lang="en-US" sz="6000" dirty="0" smtClean="0">
                <a:solidFill>
                  <a:srgbClr val="633835"/>
                </a:solidFill>
              </a:rPr>
              <a:t>Right</a:t>
            </a:r>
            <a:endParaRPr lang="en-US" sz="8800" b="1" cap="all" dirty="0">
              <a:solidFill>
                <a:srgbClr val="633835"/>
              </a:solidFill>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11" name="Shape 45"/>
          <p:cNvSpPr txBox="1">
            <a:spLocks/>
          </p:cNvSpPr>
          <p:nvPr/>
        </p:nvSpPr>
        <p:spPr>
          <a:xfrm>
            <a:off x="224970" y="3256145"/>
            <a:ext cx="10697030" cy="10790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nSpc>
                <a:spcPct val="150000"/>
              </a:lnSpc>
              <a:buClr>
                <a:srgbClr val="898989"/>
              </a:buClr>
              <a:buSzPct val="100000"/>
              <a:buFont typeface="Arial"/>
              <a:defRPr sz="1800">
                <a:solidFill>
                  <a:srgbClr val="000000"/>
                </a:solidFill>
              </a:defRPr>
            </a:pPr>
            <a:r>
              <a:rPr lang="en-US" sz="4400" b="1" dirty="0">
                <a:solidFill>
                  <a:srgbClr val="633835"/>
                </a:solidFill>
              </a:rPr>
              <a:t>What % of gross revenue is appropriate?</a:t>
            </a:r>
          </a:p>
        </p:txBody>
      </p:sp>
      <p:sp>
        <p:nvSpPr>
          <p:cNvPr id="12" name="Shape 45"/>
          <p:cNvSpPr txBox="1">
            <a:spLocks/>
          </p:cNvSpPr>
          <p:nvPr/>
        </p:nvSpPr>
        <p:spPr>
          <a:xfrm>
            <a:off x="177800" y="3962400"/>
            <a:ext cx="12674600"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nSpc>
                <a:spcPct val="150000"/>
              </a:lnSpc>
              <a:buClr>
                <a:srgbClr val="898989"/>
              </a:buClr>
              <a:buSzPct val="100000"/>
              <a:buFont typeface="Arial"/>
              <a:defRPr sz="1800">
                <a:solidFill>
                  <a:srgbClr val="000000"/>
                </a:solidFill>
              </a:defRPr>
            </a:pPr>
            <a:r>
              <a:rPr lang="en-US" sz="4400" b="1" dirty="0">
                <a:solidFill>
                  <a:srgbClr val="633835"/>
                </a:solidFill>
              </a:rPr>
              <a:t>Does spending more on tech cost the firm more?</a:t>
            </a:r>
          </a:p>
        </p:txBody>
      </p:sp>
      <p:sp>
        <p:nvSpPr>
          <p:cNvPr id="13" name="Shape 45"/>
          <p:cNvSpPr txBox="1">
            <a:spLocks/>
          </p:cNvSpPr>
          <p:nvPr/>
        </p:nvSpPr>
        <p:spPr>
          <a:xfrm>
            <a:off x="4579978" y="549321"/>
            <a:ext cx="5721538" cy="1165044"/>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smtClean="0">
                <a:solidFill>
                  <a:srgbClr val="633835"/>
                </a:solidFill>
              </a:rPr>
              <a:t>Tech </a:t>
            </a:r>
            <a:r>
              <a:rPr lang="en-US" sz="6000" dirty="0">
                <a:solidFill>
                  <a:srgbClr val="633835"/>
                </a:solidFill>
              </a:rPr>
              <a:t>Budget?</a:t>
            </a:r>
            <a:r>
              <a:rPr lang="en-US" sz="8800" b="1" cap="all" dirty="0" smtClean="0">
                <a:solidFill>
                  <a:srgbClr val="633835"/>
                </a:solidFill>
              </a:rPr>
              <a:t> </a:t>
            </a:r>
            <a:endParaRPr lang="en-US" sz="8800" b="1" cap="all" dirty="0">
              <a:solidFill>
                <a:srgbClr val="633835"/>
              </a:solidFill>
            </a:endParaRPr>
          </a:p>
        </p:txBody>
      </p:sp>
      <p:sp>
        <p:nvSpPr>
          <p:cNvPr id="14" name="Shape 45"/>
          <p:cNvSpPr txBox="1">
            <a:spLocks/>
          </p:cNvSpPr>
          <p:nvPr/>
        </p:nvSpPr>
        <p:spPr>
          <a:xfrm>
            <a:off x="2627087" y="4708017"/>
            <a:ext cx="7696200"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nSpc>
                <a:spcPct val="150000"/>
              </a:lnSpc>
              <a:buClr>
                <a:srgbClr val="898989"/>
              </a:buClr>
              <a:buSzPct val="100000"/>
              <a:buFont typeface="Arial"/>
              <a:defRPr sz="1800">
                <a:solidFill>
                  <a:srgbClr val="000000"/>
                </a:solidFill>
              </a:defRPr>
            </a:pPr>
            <a:r>
              <a:rPr lang="en-US" sz="4400" b="1" dirty="0">
                <a:solidFill>
                  <a:srgbClr val="633835"/>
                </a:solidFill>
              </a:rPr>
              <a:t>What are other firms doing?</a:t>
            </a:r>
          </a:p>
        </p:txBody>
      </p:sp>
    </p:spTree>
    <p:extLst>
      <p:ext uri="{BB962C8B-B14F-4D97-AF65-F5344CB8AC3E}">
        <p14:creationId xmlns:p14="http://schemas.microsoft.com/office/powerpoint/2010/main" val="2777921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3320" y="-76200"/>
            <a:ext cx="15338520" cy="10236636"/>
          </a:xfrm>
          <a:prstGeom prst="rect">
            <a:avLst/>
          </a:prstGeom>
        </p:spPr>
      </p:pic>
      <p:sp>
        <p:nvSpPr>
          <p:cNvPr id="10" name="Rectangle 9"/>
          <p:cNvSpPr/>
          <p:nvPr/>
        </p:nvSpPr>
        <p:spPr>
          <a:xfrm>
            <a:off x="-482600" y="-25182"/>
            <a:ext cx="13487400" cy="10134600"/>
          </a:xfrm>
          <a:prstGeom prst="rect">
            <a:avLst/>
          </a:prstGeom>
          <a:solidFill>
            <a:srgbClr val="FFFFFF">
              <a:alpha val="20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7" name="Shape 45"/>
          <p:cNvSpPr txBox="1">
            <a:spLocks/>
          </p:cNvSpPr>
          <p:nvPr/>
        </p:nvSpPr>
        <p:spPr>
          <a:xfrm>
            <a:off x="3193674" y="199300"/>
            <a:ext cx="6483538" cy="990599"/>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a:solidFill>
                  <a:srgbClr val="633835"/>
                </a:solidFill>
              </a:rPr>
              <a:t>What is the </a:t>
            </a:r>
            <a:r>
              <a:rPr lang="en-US" sz="6000" dirty="0" smtClean="0">
                <a:solidFill>
                  <a:srgbClr val="633835"/>
                </a:solidFill>
              </a:rPr>
              <a:t>Right</a:t>
            </a:r>
            <a:endParaRPr lang="en-US" sz="8800" b="1" cap="all" dirty="0">
              <a:solidFill>
                <a:srgbClr val="633835"/>
              </a:solidFill>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11" name="Shape 45"/>
          <p:cNvSpPr txBox="1">
            <a:spLocks/>
          </p:cNvSpPr>
          <p:nvPr/>
        </p:nvSpPr>
        <p:spPr>
          <a:xfrm>
            <a:off x="74385" y="2265545"/>
            <a:ext cx="12373430" cy="5811655"/>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0" lvl="0" indent="0">
              <a:lnSpc>
                <a:spcPct val="150000"/>
              </a:lnSpc>
              <a:buClr>
                <a:srgbClr val="898989"/>
              </a:buClr>
              <a:buSzPct val="100000"/>
              <a:buNone/>
              <a:defRPr sz="1800">
                <a:solidFill>
                  <a:srgbClr val="000000"/>
                </a:solidFill>
              </a:defRPr>
            </a:pPr>
            <a:r>
              <a:rPr lang="en-US" sz="4400" b="1" dirty="0">
                <a:solidFill>
                  <a:srgbClr val="633835"/>
                </a:solidFill>
              </a:rPr>
              <a:t>Randy Johnston, Executive VP </a:t>
            </a:r>
            <a:r>
              <a:rPr lang="en-US" sz="4400" b="1" dirty="0" smtClean="0">
                <a:solidFill>
                  <a:srgbClr val="633835"/>
                </a:solidFill>
              </a:rPr>
              <a:t> </a:t>
            </a:r>
            <a:r>
              <a:rPr lang="en-US" sz="4400" b="1" dirty="0">
                <a:solidFill>
                  <a:srgbClr val="633835"/>
                </a:solidFill>
              </a:rPr>
              <a:t>K2 Enterprises</a:t>
            </a:r>
          </a:p>
          <a:p>
            <a:pPr marL="0" lvl="0" indent="0">
              <a:buClr>
                <a:srgbClr val="898989"/>
              </a:buClr>
              <a:buSzPct val="100000"/>
              <a:buNone/>
              <a:defRPr sz="1800">
                <a:solidFill>
                  <a:srgbClr val="000000"/>
                </a:solidFill>
              </a:defRPr>
            </a:pPr>
            <a:r>
              <a:rPr lang="en-US" sz="4400" dirty="0">
                <a:solidFill>
                  <a:srgbClr val="633835"/>
                </a:solidFill>
              </a:rPr>
              <a:t> </a:t>
            </a:r>
            <a:r>
              <a:rPr lang="en-US" sz="4400" i="1" dirty="0">
                <a:solidFill>
                  <a:srgbClr val="3E2422"/>
                </a:solidFill>
              </a:rPr>
              <a:t>“Firms with the most profits per partner spend between 5-7% of the top line revenue. Profits per partner can increase by spending more, but have to be monitored more carefully. If less than 4% of top line revenue is spent, profit per partner will generally be lower than it </a:t>
            </a:r>
            <a:r>
              <a:rPr lang="en-US" sz="4400" i="1" dirty="0" smtClean="0">
                <a:solidFill>
                  <a:srgbClr val="3E2422"/>
                </a:solidFill>
              </a:rPr>
              <a:t>otherwise </a:t>
            </a:r>
            <a:r>
              <a:rPr lang="en-US" sz="4400" i="1" dirty="0">
                <a:solidFill>
                  <a:srgbClr val="3E2422"/>
                </a:solidFill>
              </a:rPr>
              <a:t>could be.”</a:t>
            </a:r>
          </a:p>
        </p:txBody>
      </p:sp>
      <p:sp>
        <p:nvSpPr>
          <p:cNvPr id="13" name="Shape 45"/>
          <p:cNvSpPr txBox="1">
            <a:spLocks/>
          </p:cNvSpPr>
          <p:nvPr/>
        </p:nvSpPr>
        <p:spPr>
          <a:xfrm>
            <a:off x="4579978" y="549321"/>
            <a:ext cx="5721538" cy="1165044"/>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smtClean="0">
                <a:solidFill>
                  <a:srgbClr val="633835"/>
                </a:solidFill>
              </a:rPr>
              <a:t>Tech </a:t>
            </a:r>
            <a:r>
              <a:rPr lang="en-US" sz="6000" dirty="0">
                <a:solidFill>
                  <a:srgbClr val="633835"/>
                </a:solidFill>
              </a:rPr>
              <a:t>Budget?</a:t>
            </a:r>
            <a:r>
              <a:rPr lang="en-US" sz="8800" b="1" cap="all" dirty="0" smtClean="0">
                <a:solidFill>
                  <a:srgbClr val="633835"/>
                </a:solidFill>
              </a:rPr>
              <a:t> </a:t>
            </a:r>
            <a:endParaRPr lang="en-US" sz="8800" b="1" cap="all" dirty="0">
              <a:solidFill>
                <a:srgbClr val="633835"/>
              </a:solidFill>
            </a:endParaRPr>
          </a:p>
        </p:txBody>
      </p:sp>
    </p:spTree>
    <p:extLst>
      <p:ext uri="{BB962C8B-B14F-4D97-AF65-F5344CB8AC3E}">
        <p14:creationId xmlns:p14="http://schemas.microsoft.com/office/powerpoint/2010/main" val="4049862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3320" y="-76200"/>
            <a:ext cx="15338520" cy="10236636"/>
          </a:xfrm>
          <a:prstGeom prst="rect">
            <a:avLst/>
          </a:prstGeom>
        </p:spPr>
      </p:pic>
      <p:sp>
        <p:nvSpPr>
          <p:cNvPr id="10" name="Rectangle 9"/>
          <p:cNvSpPr/>
          <p:nvPr/>
        </p:nvSpPr>
        <p:spPr>
          <a:xfrm>
            <a:off x="-482600" y="-25182"/>
            <a:ext cx="13487400" cy="10134600"/>
          </a:xfrm>
          <a:prstGeom prst="rect">
            <a:avLst/>
          </a:prstGeom>
          <a:solidFill>
            <a:srgbClr val="FFFFFF">
              <a:alpha val="20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7" name="Shape 45"/>
          <p:cNvSpPr txBox="1">
            <a:spLocks/>
          </p:cNvSpPr>
          <p:nvPr/>
        </p:nvSpPr>
        <p:spPr>
          <a:xfrm>
            <a:off x="3193674" y="199300"/>
            <a:ext cx="6483538" cy="990599"/>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a:solidFill>
                  <a:srgbClr val="633835"/>
                </a:solidFill>
              </a:rPr>
              <a:t>What is the </a:t>
            </a:r>
            <a:r>
              <a:rPr lang="en-US" sz="6000" dirty="0" smtClean="0">
                <a:solidFill>
                  <a:srgbClr val="633835"/>
                </a:solidFill>
              </a:rPr>
              <a:t>Right</a:t>
            </a:r>
            <a:endParaRPr lang="en-US" sz="8800" b="1" cap="all" dirty="0">
              <a:solidFill>
                <a:srgbClr val="633835"/>
              </a:solidFill>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11" name="Shape 45"/>
          <p:cNvSpPr txBox="1">
            <a:spLocks/>
          </p:cNvSpPr>
          <p:nvPr/>
        </p:nvSpPr>
        <p:spPr>
          <a:xfrm>
            <a:off x="74385" y="2265545"/>
            <a:ext cx="12373430" cy="5811655"/>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0" lvl="0" indent="0">
              <a:buClr>
                <a:srgbClr val="898989"/>
              </a:buClr>
              <a:buSzPct val="100000"/>
              <a:buNone/>
              <a:defRPr sz="1800">
                <a:solidFill>
                  <a:srgbClr val="000000"/>
                </a:solidFill>
              </a:defRPr>
            </a:pPr>
            <a:r>
              <a:rPr lang="en-US" sz="4400" b="1" dirty="0">
                <a:solidFill>
                  <a:srgbClr val="633835"/>
                </a:solidFill>
              </a:rPr>
              <a:t>Donny </a:t>
            </a:r>
            <a:r>
              <a:rPr lang="en-US" sz="4400" b="1" dirty="0" err="1">
                <a:solidFill>
                  <a:srgbClr val="633835"/>
                </a:solidFill>
              </a:rPr>
              <a:t>Shimamoto</a:t>
            </a:r>
            <a:r>
              <a:rPr lang="en-US" sz="4400" b="1" dirty="0">
                <a:solidFill>
                  <a:srgbClr val="633835"/>
                </a:solidFill>
              </a:rPr>
              <a:t>, CPA, CITP, </a:t>
            </a:r>
            <a:r>
              <a:rPr lang="en-US" sz="4400" b="1" dirty="0" smtClean="0">
                <a:solidFill>
                  <a:srgbClr val="633835"/>
                </a:solidFill>
              </a:rPr>
              <a:t>CGMA</a:t>
            </a:r>
          </a:p>
          <a:p>
            <a:pPr marL="0" lvl="0" indent="0">
              <a:buClr>
                <a:srgbClr val="898989"/>
              </a:buClr>
              <a:buSzPct val="100000"/>
              <a:buNone/>
              <a:defRPr sz="1800">
                <a:solidFill>
                  <a:srgbClr val="000000"/>
                </a:solidFill>
              </a:defRPr>
            </a:pPr>
            <a:r>
              <a:rPr lang="en-US" sz="4400" b="1" dirty="0" smtClean="0">
                <a:solidFill>
                  <a:srgbClr val="633835"/>
                </a:solidFill>
              </a:rPr>
              <a:t> </a:t>
            </a:r>
            <a:r>
              <a:rPr lang="en-US" sz="4400" b="1" dirty="0" err="1">
                <a:solidFill>
                  <a:srgbClr val="633835"/>
                </a:solidFill>
              </a:rPr>
              <a:t>Intraprise</a:t>
            </a:r>
            <a:r>
              <a:rPr lang="en-US" sz="4400" b="1" dirty="0">
                <a:solidFill>
                  <a:srgbClr val="633835"/>
                </a:solidFill>
              </a:rPr>
              <a:t> Technologies LLC  </a:t>
            </a:r>
          </a:p>
          <a:p>
            <a:pPr marL="0" lvl="0" indent="0">
              <a:buClr>
                <a:srgbClr val="898989"/>
              </a:buClr>
              <a:buSzPct val="100000"/>
              <a:buNone/>
              <a:defRPr sz="1800">
                <a:solidFill>
                  <a:srgbClr val="000000"/>
                </a:solidFill>
              </a:defRPr>
            </a:pPr>
            <a:r>
              <a:rPr lang="en-US" sz="4400" dirty="0">
                <a:solidFill>
                  <a:srgbClr val="3E2422"/>
                </a:solidFill>
              </a:rPr>
              <a:t> </a:t>
            </a:r>
            <a:r>
              <a:rPr lang="en-US" sz="4400" i="1" dirty="0">
                <a:solidFill>
                  <a:srgbClr val="3E2422"/>
                </a:solidFill>
              </a:rPr>
              <a:t>“When you look at the average % spend, remember that it is an average. So if you are spending the same percentage, then you are on par with the average–but is that where your firm wants to be? If you are going to be a leading firm then you should be investing in IT and spending more than the average.”</a:t>
            </a:r>
          </a:p>
        </p:txBody>
      </p:sp>
      <p:sp>
        <p:nvSpPr>
          <p:cNvPr id="13" name="Shape 45"/>
          <p:cNvSpPr txBox="1">
            <a:spLocks/>
          </p:cNvSpPr>
          <p:nvPr/>
        </p:nvSpPr>
        <p:spPr>
          <a:xfrm>
            <a:off x="4579978" y="549321"/>
            <a:ext cx="5721538" cy="1165044"/>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smtClean="0">
                <a:solidFill>
                  <a:srgbClr val="633835"/>
                </a:solidFill>
              </a:rPr>
              <a:t>Tech </a:t>
            </a:r>
            <a:r>
              <a:rPr lang="en-US" sz="6000" dirty="0">
                <a:solidFill>
                  <a:srgbClr val="633835"/>
                </a:solidFill>
              </a:rPr>
              <a:t>Budget?</a:t>
            </a:r>
            <a:r>
              <a:rPr lang="en-US" sz="8800" b="1" cap="all" dirty="0" smtClean="0">
                <a:solidFill>
                  <a:srgbClr val="633835"/>
                </a:solidFill>
              </a:rPr>
              <a:t> </a:t>
            </a:r>
            <a:endParaRPr lang="en-US" sz="8800" b="1" cap="all" dirty="0">
              <a:solidFill>
                <a:srgbClr val="633835"/>
              </a:solidFill>
            </a:endParaRPr>
          </a:p>
        </p:txBody>
      </p:sp>
    </p:spTree>
    <p:extLst>
      <p:ext uri="{BB962C8B-B14F-4D97-AF65-F5344CB8AC3E}">
        <p14:creationId xmlns:p14="http://schemas.microsoft.com/office/powerpoint/2010/main" val="238698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3320" y="-76200"/>
            <a:ext cx="15338520" cy="10236636"/>
          </a:xfrm>
          <a:prstGeom prst="rect">
            <a:avLst/>
          </a:prstGeom>
        </p:spPr>
      </p:pic>
      <p:sp>
        <p:nvSpPr>
          <p:cNvPr id="10" name="Rectangle 9"/>
          <p:cNvSpPr/>
          <p:nvPr/>
        </p:nvSpPr>
        <p:spPr>
          <a:xfrm>
            <a:off x="-482600" y="-83457"/>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7" name="Shape 45"/>
          <p:cNvSpPr txBox="1">
            <a:spLocks/>
          </p:cNvSpPr>
          <p:nvPr/>
        </p:nvSpPr>
        <p:spPr>
          <a:xfrm>
            <a:off x="3193674" y="199300"/>
            <a:ext cx="6483538" cy="990599"/>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a:solidFill>
                  <a:srgbClr val="633835"/>
                </a:solidFill>
              </a:rPr>
              <a:t>What is the </a:t>
            </a:r>
            <a:r>
              <a:rPr lang="en-US" sz="6000" dirty="0" smtClean="0">
                <a:solidFill>
                  <a:srgbClr val="633835"/>
                </a:solidFill>
              </a:rPr>
              <a:t>Right</a:t>
            </a:r>
            <a:endParaRPr lang="en-US" sz="8800" b="1" cap="all" dirty="0">
              <a:solidFill>
                <a:srgbClr val="633835"/>
              </a:solidFill>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11" name="Shape 45"/>
          <p:cNvSpPr txBox="1">
            <a:spLocks/>
          </p:cNvSpPr>
          <p:nvPr/>
        </p:nvSpPr>
        <p:spPr>
          <a:xfrm>
            <a:off x="224970" y="3256145"/>
            <a:ext cx="12906830" cy="10790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l">
              <a:lnSpc>
                <a:spcPct val="150000"/>
              </a:lnSpc>
              <a:buClr>
                <a:srgbClr val="898989"/>
              </a:buClr>
              <a:buSzPct val="100000"/>
              <a:buFont typeface="Arial"/>
              <a:defRPr sz="1800">
                <a:solidFill>
                  <a:srgbClr val="000000"/>
                </a:solidFill>
              </a:defRPr>
            </a:pPr>
            <a:r>
              <a:rPr lang="en-US" sz="4400" b="1" dirty="0">
                <a:solidFill>
                  <a:srgbClr val="633835"/>
                </a:solidFill>
              </a:rPr>
              <a:t>Is a price increase the way to fund </a:t>
            </a:r>
            <a:r>
              <a:rPr lang="en-US" sz="4400" b="1" dirty="0" smtClean="0">
                <a:solidFill>
                  <a:srgbClr val="633835"/>
                </a:solidFill>
              </a:rPr>
              <a:t>tech?</a:t>
            </a:r>
            <a:endParaRPr lang="en-US" sz="4400" b="1" dirty="0">
              <a:solidFill>
                <a:srgbClr val="633835"/>
              </a:solidFill>
            </a:endParaRPr>
          </a:p>
        </p:txBody>
      </p:sp>
      <p:sp>
        <p:nvSpPr>
          <p:cNvPr id="12" name="Shape 45"/>
          <p:cNvSpPr txBox="1">
            <a:spLocks/>
          </p:cNvSpPr>
          <p:nvPr/>
        </p:nvSpPr>
        <p:spPr>
          <a:xfrm>
            <a:off x="177800" y="3962400"/>
            <a:ext cx="12674600"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nSpc>
                <a:spcPct val="150000"/>
              </a:lnSpc>
              <a:buClr>
                <a:srgbClr val="898989"/>
              </a:buClr>
              <a:buSzPct val="100000"/>
              <a:buFont typeface="Arial"/>
              <a:defRPr sz="1800">
                <a:solidFill>
                  <a:srgbClr val="000000"/>
                </a:solidFill>
              </a:defRPr>
            </a:pPr>
            <a:r>
              <a:rPr lang="en-US" sz="4400" b="1" dirty="0">
                <a:solidFill>
                  <a:srgbClr val="633835"/>
                </a:solidFill>
              </a:rPr>
              <a:t>Do you need to spend each year on tech?</a:t>
            </a:r>
          </a:p>
        </p:txBody>
      </p:sp>
      <p:sp>
        <p:nvSpPr>
          <p:cNvPr id="13" name="Shape 45"/>
          <p:cNvSpPr txBox="1">
            <a:spLocks/>
          </p:cNvSpPr>
          <p:nvPr/>
        </p:nvSpPr>
        <p:spPr>
          <a:xfrm>
            <a:off x="4579978" y="549321"/>
            <a:ext cx="5721538" cy="1165044"/>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smtClean="0">
                <a:solidFill>
                  <a:srgbClr val="633835"/>
                </a:solidFill>
              </a:rPr>
              <a:t>Tech </a:t>
            </a:r>
            <a:r>
              <a:rPr lang="en-US" sz="6000" dirty="0">
                <a:solidFill>
                  <a:srgbClr val="633835"/>
                </a:solidFill>
              </a:rPr>
              <a:t>Budget?</a:t>
            </a:r>
            <a:r>
              <a:rPr lang="en-US" sz="8800" b="1" cap="all" dirty="0" smtClean="0">
                <a:solidFill>
                  <a:srgbClr val="633835"/>
                </a:solidFill>
              </a:rPr>
              <a:t> </a:t>
            </a:r>
            <a:endParaRPr lang="en-US" sz="8800" b="1" cap="all" dirty="0">
              <a:solidFill>
                <a:srgbClr val="633835"/>
              </a:solidFill>
            </a:endParaRPr>
          </a:p>
        </p:txBody>
      </p:sp>
      <p:sp>
        <p:nvSpPr>
          <p:cNvPr id="14" name="Shape 45"/>
          <p:cNvSpPr txBox="1">
            <a:spLocks/>
          </p:cNvSpPr>
          <p:nvPr/>
        </p:nvSpPr>
        <p:spPr>
          <a:xfrm>
            <a:off x="2627086" y="4708017"/>
            <a:ext cx="9056914"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l">
              <a:lnSpc>
                <a:spcPct val="150000"/>
              </a:lnSpc>
              <a:buClr>
                <a:srgbClr val="898989"/>
              </a:buClr>
              <a:buSzPct val="100000"/>
              <a:buFont typeface="Arial"/>
              <a:defRPr sz="1800">
                <a:solidFill>
                  <a:srgbClr val="000000"/>
                </a:solidFill>
              </a:defRPr>
            </a:pPr>
            <a:r>
              <a:rPr lang="en-US" sz="4400" b="1" dirty="0">
                <a:solidFill>
                  <a:srgbClr val="633835"/>
                </a:solidFill>
              </a:rPr>
              <a:t>What tech is </a:t>
            </a:r>
            <a:r>
              <a:rPr lang="en-US" sz="4400" b="1" dirty="0" smtClean="0">
                <a:solidFill>
                  <a:srgbClr val="633835"/>
                </a:solidFill>
              </a:rPr>
              <a:t>important to you?</a:t>
            </a:r>
            <a:endParaRPr lang="en-US" sz="4400" b="1" dirty="0">
              <a:solidFill>
                <a:srgbClr val="633835"/>
              </a:solidFill>
            </a:endParaRPr>
          </a:p>
        </p:txBody>
      </p:sp>
    </p:spTree>
    <p:extLst>
      <p:ext uri="{BB962C8B-B14F-4D97-AF65-F5344CB8AC3E}">
        <p14:creationId xmlns:p14="http://schemas.microsoft.com/office/powerpoint/2010/main" val="25799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4474A">
            <a:alpha val="0"/>
          </a:srgbClr>
        </a:solidFill>
        <a:effectLst/>
      </p:bgPr>
    </p:bg>
    <p:spTree>
      <p:nvGrpSpPr>
        <p:cNvPr id="1" name=""/>
        <p:cNvGrpSpPr/>
        <p:nvPr/>
      </p:nvGrpSpPr>
      <p:grpSpPr>
        <a:xfrm>
          <a:off x="0" y="0"/>
          <a:ext cx="0" cy="0"/>
          <a:chOff x="0" y="0"/>
          <a:chExt cx="0" cy="0"/>
        </a:xfrm>
      </p:grpSpPr>
      <p:sp>
        <p:nvSpPr>
          <p:cNvPr id="18" name="Rectangle 17"/>
          <p:cNvSpPr/>
          <p:nvPr/>
        </p:nvSpPr>
        <p:spPr>
          <a:xfrm>
            <a:off x="-470260" y="-62577"/>
            <a:ext cx="13487400" cy="10134600"/>
          </a:xfrm>
          <a:prstGeom prst="rect">
            <a:avLst/>
          </a:prstGeom>
          <a:solidFill>
            <a:srgbClr val="FFFFFF">
              <a:alpha val="20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3320" y="-76200"/>
            <a:ext cx="15338520" cy="10236636"/>
          </a:xfrm>
          <a:prstGeom prst="rect">
            <a:avLst/>
          </a:prstGeom>
        </p:spPr>
      </p:pic>
      <p:sp>
        <p:nvSpPr>
          <p:cNvPr id="10" name="Rectangle 9"/>
          <p:cNvSpPr/>
          <p:nvPr/>
        </p:nvSpPr>
        <p:spPr>
          <a:xfrm>
            <a:off x="-482600" y="-83457"/>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7" name="Shape 45"/>
          <p:cNvSpPr txBox="1">
            <a:spLocks/>
          </p:cNvSpPr>
          <p:nvPr/>
        </p:nvSpPr>
        <p:spPr>
          <a:xfrm>
            <a:off x="3193674" y="199300"/>
            <a:ext cx="6813926" cy="990599"/>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smtClean="0">
                <a:solidFill>
                  <a:srgbClr val="633835"/>
                </a:solidFill>
              </a:rPr>
              <a:t>How will your plans</a:t>
            </a:r>
            <a:endParaRPr lang="en-US" sz="8800" b="1" cap="all" dirty="0">
              <a:solidFill>
                <a:srgbClr val="633835"/>
              </a:solidFill>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11" name="Shape 45"/>
          <p:cNvSpPr txBox="1">
            <a:spLocks/>
          </p:cNvSpPr>
          <p:nvPr/>
        </p:nvSpPr>
        <p:spPr>
          <a:xfrm>
            <a:off x="1825170" y="2209800"/>
            <a:ext cx="7420430" cy="10790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l">
              <a:lnSpc>
                <a:spcPct val="150000"/>
              </a:lnSpc>
              <a:buClr>
                <a:srgbClr val="898989"/>
              </a:buClr>
              <a:buSzPct val="100000"/>
              <a:buFont typeface="Arial"/>
              <a:defRPr sz="1800">
                <a:solidFill>
                  <a:srgbClr val="000000"/>
                </a:solidFill>
              </a:defRPr>
            </a:pPr>
            <a:r>
              <a:rPr lang="en-US" sz="4400" b="1" dirty="0">
                <a:solidFill>
                  <a:srgbClr val="633835"/>
                </a:solidFill>
              </a:rPr>
              <a:t>Excellence or Mediocrity?</a:t>
            </a:r>
          </a:p>
        </p:txBody>
      </p:sp>
      <p:sp>
        <p:nvSpPr>
          <p:cNvPr id="12" name="Shape 45"/>
          <p:cNvSpPr txBox="1">
            <a:spLocks/>
          </p:cNvSpPr>
          <p:nvPr/>
        </p:nvSpPr>
        <p:spPr>
          <a:xfrm>
            <a:off x="-812800" y="2895600"/>
            <a:ext cx="12674600"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nSpc>
                <a:spcPct val="150000"/>
              </a:lnSpc>
              <a:buClr>
                <a:srgbClr val="898989"/>
              </a:buClr>
              <a:buSzPct val="100000"/>
              <a:buFont typeface="Arial"/>
              <a:defRPr sz="1800">
                <a:solidFill>
                  <a:srgbClr val="000000"/>
                </a:solidFill>
              </a:defRPr>
            </a:pPr>
            <a:r>
              <a:rPr lang="en-US" sz="4400" b="1" dirty="0">
                <a:solidFill>
                  <a:srgbClr val="633835"/>
                </a:solidFill>
              </a:rPr>
              <a:t>Improving service or reducing </a:t>
            </a:r>
            <a:r>
              <a:rPr lang="en-US" sz="4400" b="1" dirty="0" smtClean="0">
                <a:solidFill>
                  <a:srgbClr val="633835"/>
                </a:solidFill>
              </a:rPr>
              <a:t>time?</a:t>
            </a:r>
            <a:endParaRPr lang="en-US" sz="4400" b="1" dirty="0">
              <a:solidFill>
                <a:srgbClr val="633835"/>
              </a:solidFill>
            </a:endParaRPr>
          </a:p>
        </p:txBody>
      </p:sp>
      <p:sp>
        <p:nvSpPr>
          <p:cNvPr id="14" name="Shape 45"/>
          <p:cNvSpPr txBox="1">
            <a:spLocks/>
          </p:cNvSpPr>
          <p:nvPr/>
        </p:nvSpPr>
        <p:spPr>
          <a:xfrm>
            <a:off x="2006600" y="3683437"/>
            <a:ext cx="9056914"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nSpc>
                <a:spcPct val="150000"/>
              </a:lnSpc>
              <a:buClr>
                <a:srgbClr val="898989"/>
              </a:buClr>
              <a:buSzPct val="100000"/>
              <a:buFont typeface="Arial"/>
              <a:defRPr sz="1800">
                <a:solidFill>
                  <a:srgbClr val="000000"/>
                </a:solidFill>
              </a:defRPr>
            </a:pPr>
            <a:r>
              <a:rPr lang="en-US" sz="4400" b="1" dirty="0">
                <a:solidFill>
                  <a:srgbClr val="633835"/>
                </a:solidFill>
              </a:rPr>
              <a:t>Is the money enough?</a:t>
            </a:r>
          </a:p>
        </p:txBody>
      </p:sp>
      <p:sp>
        <p:nvSpPr>
          <p:cNvPr id="15" name="Shape 45"/>
          <p:cNvSpPr txBox="1">
            <a:spLocks/>
          </p:cNvSpPr>
          <p:nvPr/>
        </p:nvSpPr>
        <p:spPr>
          <a:xfrm>
            <a:off x="-51519" y="4445437"/>
            <a:ext cx="12649919"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nSpc>
                <a:spcPct val="150000"/>
              </a:lnSpc>
              <a:buClr>
                <a:srgbClr val="898989"/>
              </a:buClr>
              <a:buSzPct val="100000"/>
              <a:buFont typeface="Arial"/>
              <a:defRPr sz="1800">
                <a:solidFill>
                  <a:srgbClr val="000000"/>
                </a:solidFill>
              </a:defRPr>
            </a:pPr>
            <a:r>
              <a:rPr lang="en-US" sz="4400" b="1" dirty="0">
                <a:solidFill>
                  <a:srgbClr val="633835"/>
                </a:solidFill>
              </a:rPr>
              <a:t>Do you have </a:t>
            </a:r>
            <a:r>
              <a:rPr lang="en-US" sz="4400" b="1" dirty="0" smtClean="0">
                <a:solidFill>
                  <a:srgbClr val="633835"/>
                </a:solidFill>
              </a:rPr>
              <a:t>time </a:t>
            </a:r>
            <a:r>
              <a:rPr lang="en-US" sz="4400" b="1" dirty="0">
                <a:solidFill>
                  <a:srgbClr val="633835"/>
                </a:solidFill>
              </a:rPr>
              <a:t>and resources to </a:t>
            </a:r>
            <a:r>
              <a:rPr lang="en-US" sz="4400" b="1" dirty="0" smtClean="0">
                <a:solidFill>
                  <a:srgbClr val="633835"/>
                </a:solidFill>
              </a:rPr>
              <a:t>succeed?</a:t>
            </a:r>
            <a:endParaRPr lang="en-US" sz="4400" b="1" dirty="0">
              <a:solidFill>
                <a:srgbClr val="633835"/>
              </a:solidFill>
            </a:endParaRPr>
          </a:p>
        </p:txBody>
      </p:sp>
      <p:sp>
        <p:nvSpPr>
          <p:cNvPr id="16" name="Shape 45"/>
          <p:cNvSpPr txBox="1">
            <a:spLocks/>
          </p:cNvSpPr>
          <p:nvPr/>
        </p:nvSpPr>
        <p:spPr>
          <a:xfrm>
            <a:off x="3225800" y="5228772"/>
            <a:ext cx="9056914"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nSpc>
                <a:spcPct val="150000"/>
              </a:lnSpc>
              <a:buClr>
                <a:srgbClr val="898989"/>
              </a:buClr>
              <a:buSzPct val="100000"/>
              <a:buFont typeface="Arial"/>
              <a:defRPr sz="1800">
                <a:solidFill>
                  <a:srgbClr val="000000"/>
                </a:solidFill>
              </a:defRPr>
            </a:pPr>
            <a:r>
              <a:rPr lang="en-US" sz="4400" b="1" dirty="0">
                <a:solidFill>
                  <a:srgbClr val="633835"/>
                </a:solidFill>
              </a:rPr>
              <a:t>Will one year be enough?</a:t>
            </a:r>
          </a:p>
        </p:txBody>
      </p:sp>
      <p:sp>
        <p:nvSpPr>
          <p:cNvPr id="17" name="Shape 45"/>
          <p:cNvSpPr txBox="1">
            <a:spLocks/>
          </p:cNvSpPr>
          <p:nvPr/>
        </p:nvSpPr>
        <p:spPr>
          <a:xfrm>
            <a:off x="1560286" y="6092809"/>
            <a:ext cx="9056914" cy="104096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nSpc>
                <a:spcPct val="150000"/>
              </a:lnSpc>
              <a:buClr>
                <a:srgbClr val="898989"/>
              </a:buClr>
              <a:buSzPct val="100000"/>
              <a:buFont typeface="Arial"/>
              <a:defRPr sz="1800">
                <a:solidFill>
                  <a:srgbClr val="000000"/>
                </a:solidFill>
              </a:defRPr>
            </a:pPr>
            <a:r>
              <a:rPr lang="en-US" sz="4400" b="1" dirty="0" smtClean="0">
                <a:solidFill>
                  <a:srgbClr val="633835"/>
                </a:solidFill>
              </a:rPr>
              <a:t>What tech is the most important?</a:t>
            </a:r>
            <a:endParaRPr lang="en-US" sz="4400" b="1" dirty="0">
              <a:solidFill>
                <a:srgbClr val="633835"/>
              </a:solidFill>
            </a:endParaRPr>
          </a:p>
        </p:txBody>
      </p:sp>
      <p:sp>
        <p:nvSpPr>
          <p:cNvPr id="19" name="Shape 45"/>
          <p:cNvSpPr txBox="1">
            <a:spLocks/>
          </p:cNvSpPr>
          <p:nvPr/>
        </p:nvSpPr>
        <p:spPr>
          <a:xfrm>
            <a:off x="4298402" y="859563"/>
            <a:ext cx="5721538" cy="1165044"/>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000" dirty="0" smtClean="0">
                <a:solidFill>
                  <a:srgbClr val="633835"/>
                </a:solidFill>
              </a:rPr>
              <a:t>Succeed?</a:t>
            </a:r>
            <a:endParaRPr lang="en-US" sz="8800" b="1" cap="all" dirty="0">
              <a:solidFill>
                <a:srgbClr val="633835"/>
              </a:solidFill>
            </a:endParaRPr>
          </a:p>
        </p:txBody>
      </p:sp>
    </p:spTree>
    <p:extLst>
      <p:ext uri="{BB962C8B-B14F-4D97-AF65-F5344CB8AC3E}">
        <p14:creationId xmlns:p14="http://schemas.microsoft.com/office/powerpoint/2010/main" val="274208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4" grpId="0"/>
      <p:bldP spid="15" grpId="0"/>
      <p:bldP spid="16" grpId="0"/>
      <p:bldP spid="17"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44474A"/>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94400" y="-762000"/>
            <a:ext cx="19335750" cy="12890501"/>
          </a:xfrm>
          <a:prstGeom prst="rect">
            <a:avLst/>
          </a:prstGeom>
        </p:spPr>
      </p:pic>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1" name="Picture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2" name="Picture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3" name="Picture 2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4" name="Picture 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42539" y="3291114"/>
            <a:ext cx="2873719" cy="2201316"/>
          </a:xfrm>
          <a:prstGeom prst="rect">
            <a:avLst/>
          </a:prstGeom>
          <a:effectLst/>
        </p:spPr>
      </p:pic>
      <p:sp>
        <p:nvSpPr>
          <p:cNvPr id="10" name="Shape 45"/>
          <p:cNvSpPr txBox="1">
            <a:spLocks/>
          </p:cNvSpPr>
          <p:nvPr/>
        </p:nvSpPr>
        <p:spPr>
          <a:xfrm>
            <a:off x="5439230" y="1705428"/>
            <a:ext cx="7391400" cy="89941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600" b="1" cap="all" dirty="0" smtClean="0">
                <a:solidFill>
                  <a:srgbClr val="FFFFFE"/>
                </a:solidFill>
              </a:rPr>
              <a:t>value added</a:t>
            </a:r>
            <a:endParaRPr lang="en-US" sz="6600" b="1" cap="all" dirty="0">
              <a:solidFill>
                <a:srgbClr val="FFFFFE"/>
              </a:solidFill>
            </a:endParaRPr>
          </a:p>
        </p:txBody>
      </p:sp>
      <p:sp>
        <p:nvSpPr>
          <p:cNvPr id="11" name="Shape 45"/>
          <p:cNvSpPr txBox="1">
            <a:spLocks/>
          </p:cNvSpPr>
          <p:nvPr/>
        </p:nvSpPr>
        <p:spPr>
          <a:xfrm>
            <a:off x="5773058" y="2374988"/>
            <a:ext cx="6950856" cy="100684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600" b="1" cap="all" dirty="0" smtClean="0">
                <a:solidFill>
                  <a:srgbClr val="FFFFFE"/>
                </a:solidFill>
              </a:rPr>
              <a:t>automations</a:t>
            </a:r>
            <a:endParaRPr lang="en-US" sz="6600" b="1" cap="all" dirty="0">
              <a:solidFill>
                <a:srgbClr val="FFFFFE"/>
              </a:solidFill>
            </a:endParaRPr>
          </a:p>
        </p:txBody>
      </p:sp>
      <p:sp>
        <p:nvSpPr>
          <p:cNvPr id="12" name="Shape 45"/>
          <p:cNvSpPr txBox="1">
            <a:spLocks/>
          </p:cNvSpPr>
          <p:nvPr/>
        </p:nvSpPr>
        <p:spPr>
          <a:xfrm>
            <a:off x="4670061" y="1248228"/>
            <a:ext cx="1832339" cy="21336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16000" b="1" cap="all" dirty="0" smtClean="0">
                <a:solidFill>
                  <a:srgbClr val="FFFFFE"/>
                </a:solidFill>
              </a:rPr>
              <a:t>6</a:t>
            </a:r>
            <a:endParaRPr lang="en-US" sz="16000" b="1" cap="all" dirty="0">
              <a:solidFill>
                <a:srgbClr val="FFFFFE"/>
              </a:solidFill>
            </a:endParaRPr>
          </a:p>
        </p:txBody>
      </p:sp>
    </p:spTree>
    <p:extLst>
      <p:ext uri="{BB962C8B-B14F-4D97-AF65-F5344CB8AC3E}">
        <p14:creationId xmlns:p14="http://schemas.microsoft.com/office/powerpoint/2010/main" val="154491749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300"/>
                                  </p:stCondLst>
                                  <p:childTnLst>
                                    <p:set>
                                      <p:cBhvr>
                                        <p:cTn id="9" dur="1" fill="hold">
                                          <p:stCondLst>
                                            <p:cond delay="0"/>
                                          </p:stCondLst>
                                        </p:cTn>
                                        <p:tgtEl>
                                          <p:spTgt spid="21"/>
                                        </p:tgtEl>
                                        <p:attrNameLst>
                                          <p:attrName>style.visibility</p:attrName>
                                        </p:attrNameLst>
                                      </p:cBhvr>
                                      <p:to>
                                        <p:strVal val="visible"/>
                                      </p:to>
                                    </p:set>
                                  </p:childTnLst>
                                </p:cTn>
                              </p:par>
                            </p:childTnLst>
                          </p:cTn>
                        </p:par>
                        <p:par>
                          <p:cTn id="10" fill="hold">
                            <p:stCondLst>
                              <p:cond delay="300"/>
                            </p:stCondLst>
                            <p:childTnLst>
                              <p:par>
                                <p:cTn id="11" presetID="1" presetClass="entr" presetSubtype="0" fill="hold" nodeType="afterEffect">
                                  <p:stCondLst>
                                    <p:cond delay="300"/>
                                  </p:stCondLst>
                                  <p:childTnLst>
                                    <p:set>
                                      <p:cBhvr>
                                        <p:cTn id="12" dur="1" fill="hold">
                                          <p:stCondLst>
                                            <p:cond delay="0"/>
                                          </p:stCondLst>
                                        </p:cTn>
                                        <p:tgtEl>
                                          <p:spTgt spid="22"/>
                                        </p:tgtEl>
                                        <p:attrNameLst>
                                          <p:attrName>style.visibility</p:attrName>
                                        </p:attrNameLst>
                                      </p:cBhvr>
                                      <p:to>
                                        <p:strVal val="visible"/>
                                      </p:to>
                                    </p:set>
                                  </p:childTnLst>
                                </p:cTn>
                              </p:par>
                            </p:childTnLst>
                          </p:cTn>
                        </p:par>
                        <p:par>
                          <p:cTn id="13" fill="hold">
                            <p:stCondLst>
                              <p:cond delay="600"/>
                            </p:stCondLst>
                            <p:childTnLst>
                              <p:par>
                                <p:cTn id="14" presetID="1" presetClass="entr" presetSubtype="0" fill="hold" nodeType="afterEffect">
                                  <p:stCondLst>
                                    <p:cond delay="300"/>
                                  </p:stCondLst>
                                  <p:childTnLst>
                                    <p:set>
                                      <p:cBhvr>
                                        <p:cTn id="15" dur="1" fill="hold">
                                          <p:stCondLst>
                                            <p:cond delay="0"/>
                                          </p:stCondLst>
                                        </p:cTn>
                                        <p:tgtEl>
                                          <p:spTgt spid="23"/>
                                        </p:tgtEl>
                                        <p:attrNameLst>
                                          <p:attrName>style.visibility</p:attrName>
                                        </p:attrNameLst>
                                      </p:cBhvr>
                                      <p:to>
                                        <p:strVal val="visible"/>
                                      </p:to>
                                    </p:set>
                                  </p:childTnLst>
                                </p:cTn>
                              </p:par>
                            </p:childTnLst>
                          </p:cTn>
                        </p:par>
                        <p:par>
                          <p:cTn id="16" fill="hold">
                            <p:stCondLst>
                              <p:cond delay="900"/>
                            </p:stCondLst>
                            <p:childTnLst>
                              <p:par>
                                <p:cTn id="17" presetID="1" presetClass="entr" presetSubtype="0" fill="hold" nodeType="afterEffect">
                                  <p:stCondLst>
                                    <p:cond delay="300"/>
                                  </p:stCondLst>
                                  <p:childTnLst>
                                    <p:set>
                                      <p:cBhvr>
                                        <p:cTn id="18" dur="1" fill="hold">
                                          <p:stCondLst>
                                            <p:cond delay="0"/>
                                          </p:stCondLst>
                                        </p:cTn>
                                        <p:tgtEl>
                                          <p:spTgt spid="24"/>
                                        </p:tgtEl>
                                        <p:attrNameLst>
                                          <p:attrName>style.visibility</p:attrName>
                                        </p:attrNameLst>
                                      </p:cBhvr>
                                      <p:to>
                                        <p:strVal val="visible"/>
                                      </p:to>
                                    </p:set>
                                  </p:childTnLst>
                                </p:cTn>
                              </p:par>
                              <p:par>
                                <p:cTn id="19" presetID="6" presetClass="emph" presetSubtype="0" autoRev="1" fill="hold" nodeType="withEffect">
                                  <p:stCondLst>
                                    <p:cond delay="300"/>
                                  </p:stCondLst>
                                  <p:childTnLst>
                                    <p:animScale>
                                      <p:cBhvr>
                                        <p:cTn id="20" dur="1000" fill="hold"/>
                                        <p:tgtEl>
                                          <p:spTgt spid="24"/>
                                        </p:tgtEl>
                                      </p:cBhvr>
                                      <p:by x="108000" y="108000"/>
                                    </p:animScale>
                                  </p:childTnLst>
                                </p:cTn>
                              </p:par>
                            </p:childTnLst>
                          </p:cTn>
                        </p:par>
                        <p:par>
                          <p:cTn id="21" fill="hold">
                            <p:stCondLst>
                              <p:cond delay="3200"/>
                            </p:stCondLst>
                            <p:childTnLst>
                              <p:par>
                                <p:cTn id="22" presetID="1" presetClass="entr" presetSubtype="0"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childTnLst>
                                </p:cTn>
                              </p:par>
                              <p:par>
                                <p:cTn id="24" presetID="10" presetClass="exit" presetSubtype="0" fill="hold" nodeType="withEffect">
                                  <p:stCondLst>
                                    <p:cond delay="0"/>
                                  </p:stCondLst>
                                  <p:childTnLst>
                                    <p:animEffect transition="out" filter="fade">
                                      <p:cBhvr>
                                        <p:cTn id="25" dur="200"/>
                                        <p:tgtEl>
                                          <p:spTgt spid="20"/>
                                        </p:tgtEl>
                                      </p:cBhvr>
                                    </p:animEffect>
                                    <p:set>
                                      <p:cBhvr>
                                        <p:cTn id="26" dur="1" fill="hold">
                                          <p:stCondLst>
                                            <p:cond delay="199"/>
                                          </p:stCondLst>
                                        </p:cTn>
                                        <p:tgtEl>
                                          <p:spTgt spid="20"/>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200"/>
                                        <p:tgtEl>
                                          <p:spTgt spid="21"/>
                                        </p:tgtEl>
                                      </p:cBhvr>
                                    </p:animEffect>
                                    <p:set>
                                      <p:cBhvr>
                                        <p:cTn id="29" dur="1" fill="hold">
                                          <p:stCondLst>
                                            <p:cond delay="199"/>
                                          </p:stCondLst>
                                        </p:cTn>
                                        <p:tgtEl>
                                          <p:spTgt spid="21"/>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200"/>
                                        <p:tgtEl>
                                          <p:spTgt spid="22"/>
                                        </p:tgtEl>
                                      </p:cBhvr>
                                    </p:animEffect>
                                    <p:set>
                                      <p:cBhvr>
                                        <p:cTn id="32" dur="1" fill="hold">
                                          <p:stCondLst>
                                            <p:cond delay="199"/>
                                          </p:stCondLst>
                                        </p:cTn>
                                        <p:tgtEl>
                                          <p:spTgt spid="22"/>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200"/>
                                        <p:tgtEl>
                                          <p:spTgt spid="23"/>
                                        </p:tgtEl>
                                      </p:cBhvr>
                                    </p:animEffect>
                                    <p:set>
                                      <p:cBhvr>
                                        <p:cTn id="35" dur="1" fill="hold">
                                          <p:stCondLst>
                                            <p:cond delay="199"/>
                                          </p:stCondLst>
                                        </p:cTn>
                                        <p:tgtEl>
                                          <p:spTgt spid="23"/>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200"/>
                                        <p:tgtEl>
                                          <p:spTgt spid="24"/>
                                        </p:tgtEl>
                                      </p:cBhvr>
                                    </p:animEffect>
                                    <p:set>
                                      <p:cBhvr>
                                        <p:cTn id="38" dur="1" fill="hold">
                                          <p:stCondLst>
                                            <p:cond delay="199"/>
                                          </p:stCondLst>
                                        </p:cTn>
                                        <p:tgtEl>
                                          <p:spTgt spid="24"/>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250" fill="hold"/>
                                        <p:tgtEl>
                                          <p:spTgt spid="11"/>
                                        </p:tgtEl>
                                        <p:attrNameLst>
                                          <p:attrName>ppt_w</p:attrName>
                                        </p:attrNameLst>
                                      </p:cBhvr>
                                      <p:tavLst>
                                        <p:tav tm="0">
                                          <p:val>
                                            <p:fltVal val="0"/>
                                          </p:val>
                                        </p:tav>
                                        <p:tav tm="100000">
                                          <p:val>
                                            <p:strVal val="#ppt_w"/>
                                          </p:val>
                                        </p:tav>
                                      </p:tavLst>
                                    </p:anim>
                                    <p:anim calcmode="lin" valueType="num">
                                      <p:cBhvr>
                                        <p:cTn id="44" dur="1250" fill="hold"/>
                                        <p:tgtEl>
                                          <p:spTgt spid="11"/>
                                        </p:tgtEl>
                                        <p:attrNameLst>
                                          <p:attrName>ppt_h</p:attrName>
                                        </p:attrNameLst>
                                      </p:cBhvr>
                                      <p:tavLst>
                                        <p:tav tm="0">
                                          <p:val>
                                            <p:fltVal val="0"/>
                                          </p:val>
                                        </p:tav>
                                        <p:tav tm="100000">
                                          <p:val>
                                            <p:strVal val="#ppt_h"/>
                                          </p:val>
                                        </p:tav>
                                      </p:tavLst>
                                    </p:anim>
                                    <p:animEffect transition="in" filter="fade">
                                      <p:cBhvr>
                                        <p:cTn id="45" dur="125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75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4474A"/>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94400" y="-762000"/>
            <a:ext cx="19335750" cy="12890501"/>
          </a:xfrm>
          <a:prstGeom prst="rect">
            <a:avLst/>
          </a:prstGeom>
        </p:spPr>
      </p:pic>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1" name="Picture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2" name="Picture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3" name="Picture 2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4" name="Picture 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42539" y="3291114"/>
            <a:ext cx="2873719" cy="2201316"/>
          </a:xfrm>
          <a:prstGeom prst="rect">
            <a:avLst/>
          </a:prstGeom>
          <a:effectLst/>
        </p:spPr>
      </p:pic>
      <p:sp>
        <p:nvSpPr>
          <p:cNvPr id="10" name="Shape 45"/>
          <p:cNvSpPr txBox="1">
            <a:spLocks/>
          </p:cNvSpPr>
          <p:nvPr/>
        </p:nvSpPr>
        <p:spPr>
          <a:xfrm>
            <a:off x="5439230" y="1705428"/>
            <a:ext cx="7391400" cy="89941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600" b="1" cap="all" dirty="0" smtClean="0">
                <a:solidFill>
                  <a:srgbClr val="FFFFFE"/>
                </a:solidFill>
              </a:rPr>
              <a:t>value added</a:t>
            </a:r>
            <a:endParaRPr lang="en-US" sz="6600" b="1" cap="all" dirty="0">
              <a:solidFill>
                <a:srgbClr val="FFFFFE"/>
              </a:solidFill>
            </a:endParaRPr>
          </a:p>
        </p:txBody>
      </p:sp>
      <p:sp>
        <p:nvSpPr>
          <p:cNvPr id="11" name="Shape 45"/>
          <p:cNvSpPr txBox="1">
            <a:spLocks/>
          </p:cNvSpPr>
          <p:nvPr/>
        </p:nvSpPr>
        <p:spPr>
          <a:xfrm>
            <a:off x="5773058" y="2374988"/>
            <a:ext cx="6950856" cy="100684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600" b="1" cap="all" dirty="0" smtClean="0">
                <a:solidFill>
                  <a:srgbClr val="FFFFFE"/>
                </a:solidFill>
              </a:rPr>
              <a:t>automations</a:t>
            </a:r>
            <a:endParaRPr lang="en-US" sz="6600" b="1" cap="all" dirty="0">
              <a:solidFill>
                <a:srgbClr val="FFFFFE"/>
              </a:solidFill>
            </a:endParaRPr>
          </a:p>
        </p:txBody>
      </p:sp>
      <p:sp>
        <p:nvSpPr>
          <p:cNvPr id="12" name="Shape 45"/>
          <p:cNvSpPr txBox="1">
            <a:spLocks/>
          </p:cNvSpPr>
          <p:nvPr/>
        </p:nvSpPr>
        <p:spPr>
          <a:xfrm>
            <a:off x="4670061" y="1250596"/>
            <a:ext cx="1832339" cy="21336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16000" b="1" cap="all" dirty="0" smtClean="0">
                <a:solidFill>
                  <a:srgbClr val="FFFFFE"/>
                </a:solidFill>
              </a:rPr>
              <a:t>6</a:t>
            </a:r>
            <a:endParaRPr lang="en-US" sz="16000" b="1" cap="all" dirty="0">
              <a:solidFill>
                <a:srgbClr val="FFFFFE"/>
              </a:solidFill>
            </a:endParaRPr>
          </a:p>
        </p:txBody>
      </p:sp>
      <p:sp>
        <p:nvSpPr>
          <p:cNvPr id="13" name="Shape 45"/>
          <p:cNvSpPr txBox="1">
            <a:spLocks/>
          </p:cNvSpPr>
          <p:nvPr/>
        </p:nvSpPr>
        <p:spPr>
          <a:xfrm>
            <a:off x="722084" y="3472068"/>
            <a:ext cx="11791950" cy="4553856"/>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ts val="4800"/>
              </a:lnSpc>
              <a:buClr>
                <a:srgbClr val="898989"/>
              </a:buClr>
              <a:buSzPct val="100000"/>
              <a:buFont typeface="Arial"/>
              <a:defRPr sz="1800">
                <a:solidFill>
                  <a:srgbClr val="000000"/>
                </a:solidFill>
              </a:defRPr>
            </a:pPr>
            <a:r>
              <a:rPr lang="en-US" sz="4400" b="1" dirty="0">
                <a:solidFill>
                  <a:srgbClr val="0E123F"/>
                </a:solidFill>
              </a:rPr>
              <a:t>Data Connecting Products</a:t>
            </a:r>
          </a:p>
          <a:p>
            <a:pPr marL="400050" lvl="0" indent="-400050" algn="r">
              <a:lnSpc>
                <a:spcPts val="4800"/>
              </a:lnSpc>
              <a:buClr>
                <a:srgbClr val="898989"/>
              </a:buClr>
              <a:buSzPct val="100000"/>
              <a:buFont typeface="Arial"/>
              <a:defRPr sz="1800">
                <a:solidFill>
                  <a:srgbClr val="000000"/>
                </a:solidFill>
              </a:defRPr>
            </a:pPr>
            <a:r>
              <a:rPr lang="en-US" sz="4400" b="1" dirty="0">
                <a:solidFill>
                  <a:srgbClr val="0E123F"/>
                </a:solidFill>
              </a:rPr>
              <a:t>Online Accounting </a:t>
            </a:r>
            <a:endParaRPr lang="en-US" sz="4400" b="1" dirty="0" smtClean="0">
              <a:solidFill>
                <a:srgbClr val="0E123F"/>
              </a:solidFill>
            </a:endParaRPr>
          </a:p>
          <a:p>
            <a:pPr marL="400050" lvl="0" indent="-400050" algn="r">
              <a:lnSpc>
                <a:spcPts val="4800"/>
              </a:lnSpc>
              <a:buClr>
                <a:srgbClr val="898989"/>
              </a:buClr>
              <a:buSzPct val="100000"/>
              <a:buFont typeface="Arial"/>
              <a:defRPr sz="1800">
                <a:solidFill>
                  <a:srgbClr val="000000"/>
                </a:solidFill>
              </a:defRPr>
            </a:pPr>
            <a:r>
              <a:rPr lang="en-US" sz="4400" b="1" dirty="0" smtClean="0">
                <a:solidFill>
                  <a:srgbClr val="0E123F"/>
                </a:solidFill>
              </a:rPr>
              <a:t>Lobby </a:t>
            </a:r>
            <a:r>
              <a:rPr lang="en-US" sz="4400" b="1" dirty="0">
                <a:solidFill>
                  <a:srgbClr val="0E123F"/>
                </a:solidFill>
              </a:rPr>
              <a:t>Kiosk Systems</a:t>
            </a:r>
          </a:p>
          <a:p>
            <a:pPr marL="400050" lvl="0" indent="-400050" algn="r">
              <a:lnSpc>
                <a:spcPts val="4800"/>
              </a:lnSpc>
              <a:buClr>
                <a:srgbClr val="898989"/>
              </a:buClr>
              <a:buSzPct val="100000"/>
              <a:buFont typeface="Arial"/>
              <a:defRPr sz="1800">
                <a:solidFill>
                  <a:srgbClr val="000000"/>
                </a:solidFill>
              </a:defRPr>
            </a:pPr>
            <a:r>
              <a:rPr lang="en-US" sz="4400" b="1" dirty="0">
                <a:solidFill>
                  <a:srgbClr val="0E123F"/>
                </a:solidFill>
              </a:rPr>
              <a:t>Scan, Fill, Populate </a:t>
            </a:r>
            <a:r>
              <a:rPr lang="en-US" sz="4400" b="1" dirty="0" smtClean="0">
                <a:solidFill>
                  <a:srgbClr val="0E123F"/>
                </a:solidFill>
              </a:rPr>
              <a:t>Tech</a:t>
            </a:r>
          </a:p>
          <a:p>
            <a:pPr marL="400050" lvl="0" indent="-400050" algn="r">
              <a:lnSpc>
                <a:spcPts val="4800"/>
              </a:lnSpc>
              <a:buClr>
                <a:srgbClr val="898989"/>
              </a:buClr>
              <a:buSzPct val="100000"/>
              <a:buFont typeface="Arial"/>
              <a:defRPr sz="1800">
                <a:solidFill>
                  <a:srgbClr val="000000"/>
                </a:solidFill>
              </a:defRPr>
            </a:pPr>
            <a:r>
              <a:rPr lang="en-US" sz="4400" b="1" dirty="0" smtClean="0">
                <a:solidFill>
                  <a:srgbClr val="0E123F"/>
                </a:solidFill>
              </a:rPr>
              <a:t>Client </a:t>
            </a:r>
            <a:r>
              <a:rPr lang="en-US" sz="4400" b="1" dirty="0">
                <a:solidFill>
                  <a:srgbClr val="0E123F"/>
                </a:solidFill>
              </a:rPr>
              <a:t>Portals</a:t>
            </a:r>
          </a:p>
          <a:p>
            <a:pPr marL="400050" lvl="0" indent="-400050" algn="r">
              <a:lnSpc>
                <a:spcPts val="4800"/>
              </a:lnSpc>
              <a:buClr>
                <a:srgbClr val="898989"/>
              </a:buClr>
              <a:buSzPct val="100000"/>
              <a:buFont typeface="Arial"/>
              <a:defRPr sz="1800">
                <a:solidFill>
                  <a:srgbClr val="000000"/>
                </a:solidFill>
              </a:defRPr>
            </a:pPr>
            <a:r>
              <a:rPr lang="en-US" sz="4400" b="1" dirty="0">
                <a:solidFill>
                  <a:srgbClr val="0E123F"/>
                </a:solidFill>
              </a:rPr>
              <a:t>Practice Management Software </a:t>
            </a:r>
          </a:p>
        </p:txBody>
      </p:sp>
    </p:spTree>
    <p:extLst>
      <p:ext uri="{BB962C8B-B14F-4D97-AF65-F5344CB8AC3E}">
        <p14:creationId xmlns:p14="http://schemas.microsoft.com/office/powerpoint/2010/main" val="235204001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 calcmode="lin" valueType="num">
                                      <p:cBhvr additive="base">
                                        <p:cTn id="13"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 calcmode="lin" valueType="num">
                                      <p:cBhvr additive="base">
                                        <p:cTn id="19"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 calcmode="lin" valueType="num">
                                      <p:cBhvr additive="base">
                                        <p:cTn id="25"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 calcmode="lin" valueType="num">
                                      <p:cBhvr additive="base">
                                        <p:cTn id="31"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1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 calcmode="lin" valueType="num">
                                      <p:cBhvr additive="base">
                                        <p:cTn id="37"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1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00" y="-1029789"/>
            <a:ext cx="18692735" cy="10859589"/>
          </a:xfrm>
          <a:prstGeom prst="rect">
            <a:avLst/>
          </a:prstGeom>
        </p:spPr>
      </p:pic>
      <p:sp>
        <p:nvSpPr>
          <p:cNvPr id="6" name="Shape 82"/>
          <p:cNvSpPr txBox="1">
            <a:spLocks/>
          </p:cNvSpPr>
          <p:nvPr/>
        </p:nvSpPr>
        <p:spPr>
          <a:xfrm>
            <a:off x="1549400" y="1447696"/>
            <a:ext cx="8686800" cy="137170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8000" dirty="0" smtClean="0">
                <a:solidFill>
                  <a:srgbClr val="7FBD41"/>
                </a:solidFill>
              </a:rPr>
              <a:t> </a:t>
            </a:r>
            <a:r>
              <a:rPr lang="en-US" sz="8000" dirty="0">
                <a:solidFill>
                  <a:schemeClr val="tx1">
                    <a:lumMod val="95000"/>
                    <a:lumOff val="5000"/>
                  </a:schemeClr>
                </a:solidFill>
              </a:rPr>
              <a:t>Data </a:t>
            </a:r>
            <a:r>
              <a:rPr lang="en-US" sz="8000" dirty="0" smtClean="0">
                <a:solidFill>
                  <a:schemeClr val="tx1">
                    <a:lumMod val="95000"/>
                    <a:lumOff val="5000"/>
                  </a:schemeClr>
                </a:solidFill>
              </a:rPr>
              <a:t>Connecting</a:t>
            </a:r>
            <a:endParaRPr lang="en-US" sz="8000" dirty="0">
              <a:solidFill>
                <a:schemeClr val="tx1">
                  <a:lumMod val="95000"/>
                  <a:lumOff val="5000"/>
                </a:schemeClr>
              </a:solidFill>
            </a:endParaRPr>
          </a:p>
        </p:txBody>
      </p:sp>
      <p:sp>
        <p:nvSpPr>
          <p:cNvPr id="12" name="Shape 82"/>
          <p:cNvSpPr txBox="1">
            <a:spLocks/>
          </p:cNvSpPr>
          <p:nvPr/>
        </p:nvSpPr>
        <p:spPr>
          <a:xfrm>
            <a:off x="4368800" y="2286000"/>
            <a:ext cx="5257800" cy="13716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600" b="1" spc="-150" dirty="0" smtClean="0">
                <a:solidFill>
                  <a:schemeClr val="tx1">
                    <a:lumMod val="95000"/>
                    <a:lumOff val="5000"/>
                  </a:schemeClr>
                </a:solidFill>
              </a:rPr>
              <a:t>PRODUCTS</a:t>
            </a:r>
            <a:endParaRPr lang="en-US" sz="6600" b="1" spc="-150" dirty="0">
              <a:solidFill>
                <a:schemeClr val="tx1">
                  <a:lumMod val="95000"/>
                  <a:lumOff val="5000"/>
                </a:schemeClr>
              </a:solidFill>
            </a:endParaRPr>
          </a:p>
        </p:txBody>
      </p:sp>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40137" y="8534400"/>
            <a:ext cx="2753463" cy="764851"/>
          </a:xfrm>
          <a:prstGeom prst="rect">
            <a:avLst/>
          </a:prstGeom>
        </p:spPr>
      </p:pic>
    </p:spTree>
    <p:extLst>
      <p:ext uri="{BB962C8B-B14F-4D97-AF65-F5344CB8AC3E}">
        <p14:creationId xmlns:p14="http://schemas.microsoft.com/office/powerpoint/2010/main" val="3638460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00" y="-1029789"/>
            <a:ext cx="18692735" cy="10859589"/>
          </a:xfrm>
          <a:prstGeom prst="rect">
            <a:avLst/>
          </a:prstGeom>
        </p:spPr>
      </p:pic>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40137" y="8534400"/>
            <a:ext cx="2753463" cy="764851"/>
          </a:xfrm>
          <a:prstGeom prst="rect">
            <a:avLst/>
          </a:prstGeom>
        </p:spPr>
      </p:pic>
      <p:sp>
        <p:nvSpPr>
          <p:cNvPr id="7" name="Rectangle 6"/>
          <p:cNvSpPr/>
          <p:nvPr/>
        </p:nvSpPr>
        <p:spPr>
          <a:xfrm>
            <a:off x="-425450" y="-114300"/>
            <a:ext cx="13487400" cy="10134600"/>
          </a:xfrm>
          <a:prstGeom prst="rect">
            <a:avLst/>
          </a:prstGeom>
          <a:solidFill>
            <a:schemeClr val="bg1">
              <a:alpha val="15000"/>
            </a:scheme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8" name="Shape 83"/>
          <p:cNvSpPr>
            <a:spLocks noGrp="1"/>
          </p:cNvSpPr>
          <p:nvPr>
            <p:ph type="body" idx="1"/>
          </p:nvPr>
        </p:nvSpPr>
        <p:spPr>
          <a:xfrm>
            <a:off x="1473200" y="1943100"/>
            <a:ext cx="12801600" cy="6019800"/>
          </a:xfrm>
          <a:prstGeom prst="rect">
            <a:avLst/>
          </a:prstGeom>
        </p:spPr>
        <p:txBody>
          <a:bodyPr>
            <a:normAutofit/>
          </a:bodyPr>
          <a:lstStyle/>
          <a:p>
            <a:pPr marL="400050" lvl="0" indent="-400050">
              <a:lnSpc>
                <a:spcPct val="150000"/>
              </a:lnSpc>
              <a:buClr>
                <a:schemeClr val="accent1">
                  <a:lumMod val="75000"/>
                </a:schemeClr>
              </a:buClr>
              <a:buSzPct val="100000"/>
              <a:buFont typeface="Arial"/>
              <a:defRPr sz="1800">
                <a:solidFill>
                  <a:srgbClr val="000000"/>
                </a:solidFill>
              </a:defRPr>
            </a:pPr>
            <a:r>
              <a:rPr lang="en-US" sz="4400" dirty="0" smtClean="0">
                <a:solidFill>
                  <a:schemeClr val="tx1">
                    <a:lumMod val="95000"/>
                    <a:lumOff val="5000"/>
                  </a:schemeClr>
                </a:solidFill>
              </a:rPr>
              <a:t>CC to GL</a:t>
            </a:r>
          </a:p>
          <a:p>
            <a:pPr marL="400050" lvl="0" indent="-400050">
              <a:lnSpc>
                <a:spcPct val="150000"/>
              </a:lnSpc>
              <a:buClr>
                <a:schemeClr val="accent1">
                  <a:lumMod val="75000"/>
                </a:schemeClr>
              </a:buClr>
              <a:buSzPct val="100000"/>
              <a:buFont typeface="Arial"/>
              <a:defRPr sz="1800">
                <a:solidFill>
                  <a:srgbClr val="000000"/>
                </a:solidFill>
              </a:defRPr>
            </a:pPr>
            <a:r>
              <a:rPr lang="en-US" sz="4400" dirty="0" smtClean="0">
                <a:solidFill>
                  <a:schemeClr val="tx1">
                    <a:lumMod val="95000"/>
                    <a:lumOff val="5000"/>
                  </a:schemeClr>
                </a:solidFill>
              </a:rPr>
              <a:t>Bank Statements to GL</a:t>
            </a:r>
          </a:p>
          <a:p>
            <a:pPr marL="400050" lvl="0" indent="-400050">
              <a:lnSpc>
                <a:spcPct val="150000"/>
              </a:lnSpc>
              <a:buClr>
                <a:schemeClr val="accent1">
                  <a:lumMod val="75000"/>
                </a:schemeClr>
              </a:buClr>
              <a:buSzPct val="100000"/>
              <a:buFont typeface="Arial"/>
              <a:defRPr sz="1800">
                <a:solidFill>
                  <a:srgbClr val="000000"/>
                </a:solidFill>
              </a:defRPr>
            </a:pPr>
            <a:r>
              <a:rPr lang="en-US" sz="4400" dirty="0" smtClean="0">
                <a:solidFill>
                  <a:schemeClr val="tx1">
                    <a:lumMod val="95000"/>
                    <a:lumOff val="5000"/>
                  </a:schemeClr>
                </a:solidFill>
              </a:rPr>
              <a:t>GL to Tax</a:t>
            </a:r>
          </a:p>
          <a:p>
            <a:pPr marL="400050" lvl="0" indent="-400050" algn="l">
              <a:lnSpc>
                <a:spcPct val="150000"/>
              </a:lnSpc>
              <a:buClr>
                <a:schemeClr val="accent1">
                  <a:lumMod val="75000"/>
                </a:schemeClr>
              </a:buClr>
              <a:buSzPct val="100000"/>
              <a:buFont typeface="Arial"/>
              <a:defRPr sz="1800">
                <a:solidFill>
                  <a:srgbClr val="000000"/>
                </a:solidFill>
              </a:defRPr>
            </a:pPr>
            <a:r>
              <a:rPr lang="en-US" sz="4400" dirty="0" smtClean="0">
                <a:solidFill>
                  <a:schemeClr val="tx1">
                    <a:lumMod val="95000"/>
                    <a:lumOff val="5000"/>
                  </a:schemeClr>
                </a:solidFill>
              </a:rPr>
              <a:t>Eliminate extra databases for office </a:t>
            </a:r>
            <a:r>
              <a:rPr lang="en-US" sz="4400" dirty="0" err="1" smtClean="0">
                <a:solidFill>
                  <a:schemeClr val="tx1">
                    <a:lumMod val="95000"/>
                    <a:lumOff val="5000"/>
                  </a:schemeClr>
                </a:solidFill>
              </a:rPr>
              <a:t>mgmt</a:t>
            </a:r>
            <a:endParaRPr lang="en-US" sz="4400" dirty="0" smtClean="0">
              <a:solidFill>
                <a:schemeClr val="tx1">
                  <a:lumMod val="95000"/>
                  <a:lumOff val="5000"/>
                </a:schemeClr>
              </a:solidFill>
            </a:endParaRPr>
          </a:p>
          <a:p>
            <a:pPr marL="400050" lvl="0" indent="-400050">
              <a:lnSpc>
                <a:spcPct val="150000"/>
              </a:lnSpc>
              <a:buClr>
                <a:schemeClr val="accent1">
                  <a:lumMod val="75000"/>
                </a:schemeClr>
              </a:buClr>
              <a:buSzPct val="100000"/>
              <a:buFont typeface="Arial"/>
              <a:defRPr sz="1800">
                <a:solidFill>
                  <a:srgbClr val="000000"/>
                </a:solidFill>
              </a:defRPr>
            </a:pPr>
            <a:r>
              <a:rPr lang="en-US" sz="4400" dirty="0" smtClean="0">
                <a:solidFill>
                  <a:schemeClr val="tx1">
                    <a:lumMod val="95000"/>
                    <a:lumOff val="5000"/>
                  </a:schemeClr>
                </a:solidFill>
              </a:rPr>
              <a:t>Sync Contacts, Tax, Email and Portals</a:t>
            </a:r>
          </a:p>
          <a:p>
            <a:pPr marL="400050" lvl="0" indent="-400050">
              <a:lnSpc>
                <a:spcPct val="150000"/>
              </a:lnSpc>
              <a:buClr>
                <a:srgbClr val="898989"/>
              </a:buClr>
              <a:buSzPct val="100000"/>
              <a:buFont typeface="Arial"/>
              <a:defRPr sz="1800">
                <a:solidFill>
                  <a:srgbClr val="000000"/>
                </a:solidFill>
              </a:defRPr>
            </a:pPr>
            <a:endParaRPr sz="2800" dirty="0">
              <a:solidFill>
                <a:schemeClr val="tx1">
                  <a:lumMod val="75000"/>
                  <a:lumOff val="25000"/>
                </a:schemeClr>
              </a:solidFill>
            </a:endParaRPr>
          </a:p>
        </p:txBody>
      </p:sp>
    </p:spTree>
    <p:extLst>
      <p:ext uri="{BB962C8B-B14F-4D97-AF65-F5344CB8AC3E}">
        <p14:creationId xmlns:p14="http://schemas.microsoft.com/office/powerpoint/2010/main" val="25761454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75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6" dur="75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75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32" dur="75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09941" y="0"/>
            <a:ext cx="14614741" cy="9753599"/>
          </a:xfrm>
          <a:prstGeom prst="rect">
            <a:avLst/>
          </a:prstGeom>
          <a:solidFill>
            <a:schemeClr val="bg1">
              <a:lumMod val="95000"/>
              <a:alpha val="54000"/>
            </a:schemeClr>
          </a:solidFill>
        </p:spPr>
      </p:pic>
      <p:sp>
        <p:nvSpPr>
          <p:cNvPr id="6" name="Shape 82"/>
          <p:cNvSpPr txBox="1">
            <a:spLocks/>
          </p:cNvSpPr>
          <p:nvPr/>
        </p:nvSpPr>
        <p:spPr>
          <a:xfrm>
            <a:off x="3759200" y="779936"/>
            <a:ext cx="8610600" cy="94716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600" b="1" dirty="0" smtClean="0">
                <a:solidFill>
                  <a:srgbClr val="7FBD41"/>
                </a:solidFill>
              </a:rPr>
              <a:t> </a:t>
            </a:r>
            <a:r>
              <a:rPr lang="en-US" sz="7200" b="1" dirty="0">
                <a:solidFill>
                  <a:schemeClr val="tx1">
                    <a:lumMod val="75000"/>
                    <a:lumOff val="25000"/>
                  </a:schemeClr>
                </a:solidFill>
              </a:rPr>
              <a:t>Online </a:t>
            </a:r>
            <a:r>
              <a:rPr lang="en-US" sz="7200" b="1" dirty="0" smtClean="0">
                <a:solidFill>
                  <a:schemeClr val="tx1">
                    <a:lumMod val="75000"/>
                    <a:lumOff val="25000"/>
                  </a:schemeClr>
                </a:solidFill>
              </a:rPr>
              <a:t>Accounting</a:t>
            </a:r>
            <a:endParaRPr lang="en-US" sz="7200" b="1" dirty="0"/>
          </a:p>
        </p:txBody>
      </p:sp>
      <p:sp>
        <p:nvSpPr>
          <p:cNvPr id="7" name="Shape 82"/>
          <p:cNvSpPr txBox="1">
            <a:spLocks/>
          </p:cNvSpPr>
          <p:nvPr/>
        </p:nvSpPr>
        <p:spPr>
          <a:xfrm>
            <a:off x="5424708" y="1643638"/>
            <a:ext cx="8458200" cy="94716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5400" dirty="0" smtClean="0">
                <a:solidFill>
                  <a:schemeClr val="tx1">
                    <a:lumMod val="75000"/>
                    <a:lumOff val="25000"/>
                  </a:schemeClr>
                </a:solidFill>
              </a:rPr>
              <a:t>The </a:t>
            </a:r>
            <a:r>
              <a:rPr lang="en-US" sz="5400" dirty="0">
                <a:solidFill>
                  <a:schemeClr val="tx1">
                    <a:lumMod val="75000"/>
                    <a:lumOff val="25000"/>
                  </a:schemeClr>
                </a:solidFill>
              </a:rPr>
              <a:t>CFO Opportunity</a:t>
            </a:r>
            <a:endParaRPr lang="en-US" sz="5400"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40137" y="8534400"/>
            <a:ext cx="2753463" cy="764851"/>
          </a:xfrm>
          <a:prstGeom prst="rect">
            <a:avLst/>
          </a:prstGeom>
        </p:spPr>
      </p:pic>
    </p:spTree>
    <p:extLst>
      <p:ext uri="{BB962C8B-B14F-4D97-AF65-F5344CB8AC3E}">
        <p14:creationId xmlns:p14="http://schemas.microsoft.com/office/powerpoint/2010/main" val="372017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09941" y="0"/>
            <a:ext cx="14614741" cy="9753599"/>
          </a:xfrm>
          <a:prstGeom prst="rect">
            <a:avLst/>
          </a:prstGeom>
          <a:solidFill>
            <a:schemeClr val="bg1">
              <a:lumMod val="95000"/>
              <a:alpha val="54000"/>
            </a:schemeClr>
          </a:solidFill>
        </p:spPr>
      </p:pic>
      <p:sp>
        <p:nvSpPr>
          <p:cNvPr id="8" name="Rectangle 7"/>
          <p:cNvSpPr/>
          <p:nvPr/>
        </p:nvSpPr>
        <p:spPr>
          <a:xfrm>
            <a:off x="-425450" y="-114300"/>
            <a:ext cx="13487400" cy="10134600"/>
          </a:xfrm>
          <a:prstGeom prst="rect">
            <a:avLst/>
          </a:prstGeom>
          <a:solidFill>
            <a:srgbClr val="FFFFFF">
              <a:alpha val="15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83" name="Shape 83"/>
          <p:cNvSpPr>
            <a:spLocks noGrp="1"/>
          </p:cNvSpPr>
          <p:nvPr>
            <p:ph type="body" idx="1"/>
          </p:nvPr>
        </p:nvSpPr>
        <p:spPr>
          <a:xfrm>
            <a:off x="1778000" y="2590800"/>
            <a:ext cx="10744200" cy="4876800"/>
          </a:xfrm>
          <a:prstGeom prst="rect">
            <a:avLst/>
          </a:prstGeom>
        </p:spPr>
        <p:txBody>
          <a:bodyPr>
            <a:normAutofit/>
          </a:bodyPr>
          <a:lstStyle/>
          <a:p>
            <a:pPr lvl="0">
              <a:lnSpc>
                <a:spcPct val="150000"/>
              </a:lnSpc>
              <a:buClr>
                <a:schemeClr val="accent1">
                  <a:lumMod val="50000"/>
                </a:schemeClr>
              </a:buClr>
              <a:buSzPct val="100000"/>
            </a:pPr>
            <a:r>
              <a:rPr lang="en-US" sz="4400" dirty="0">
                <a:solidFill>
                  <a:schemeClr val="tx1">
                    <a:lumMod val="85000"/>
                    <a:lumOff val="15000"/>
                  </a:schemeClr>
                </a:solidFill>
              </a:rPr>
              <a:t>Sharing access provides opportunity</a:t>
            </a:r>
          </a:p>
          <a:p>
            <a:pPr>
              <a:lnSpc>
                <a:spcPct val="150000"/>
              </a:lnSpc>
              <a:buClr>
                <a:schemeClr val="accent1">
                  <a:lumMod val="50000"/>
                </a:schemeClr>
              </a:buClr>
              <a:buSzPct val="100000"/>
            </a:pPr>
            <a:r>
              <a:rPr lang="en-US" sz="4400" dirty="0">
                <a:solidFill>
                  <a:schemeClr val="tx1">
                    <a:lumMod val="85000"/>
                    <a:lumOff val="15000"/>
                  </a:schemeClr>
                </a:solidFill>
              </a:rPr>
              <a:t>Clients expect an expert not a commodity</a:t>
            </a:r>
          </a:p>
          <a:p>
            <a:pPr>
              <a:lnSpc>
                <a:spcPct val="150000"/>
              </a:lnSpc>
              <a:buClr>
                <a:schemeClr val="accent1">
                  <a:lumMod val="50000"/>
                </a:schemeClr>
              </a:buClr>
              <a:buSzPct val="100000"/>
            </a:pPr>
            <a:r>
              <a:rPr lang="en-US" sz="4400" dirty="0">
                <a:solidFill>
                  <a:schemeClr val="tx1">
                    <a:lumMod val="85000"/>
                    <a:lumOff val="15000"/>
                  </a:schemeClr>
                </a:solidFill>
              </a:rPr>
              <a:t>Increasing our services to existing </a:t>
            </a:r>
            <a:r>
              <a:rPr lang="en-US" sz="4400" dirty="0" smtClean="0">
                <a:solidFill>
                  <a:schemeClr val="tx1">
                    <a:lumMod val="85000"/>
                    <a:lumOff val="15000"/>
                  </a:schemeClr>
                </a:solidFill>
              </a:rPr>
              <a:t>clients</a:t>
            </a:r>
          </a:p>
          <a:p>
            <a:pPr>
              <a:lnSpc>
                <a:spcPct val="150000"/>
              </a:lnSpc>
              <a:buClr>
                <a:schemeClr val="accent1">
                  <a:lumMod val="50000"/>
                </a:schemeClr>
              </a:buClr>
              <a:buSzPct val="100000"/>
            </a:pPr>
            <a:r>
              <a:rPr lang="en-US" sz="4400" dirty="0" smtClean="0">
                <a:solidFill>
                  <a:schemeClr val="tx1">
                    <a:lumMod val="85000"/>
                    <a:lumOff val="15000"/>
                  </a:schemeClr>
                </a:solidFill>
              </a:rPr>
              <a:t>Creating </a:t>
            </a:r>
            <a:r>
              <a:rPr lang="en-US" sz="4400" dirty="0">
                <a:solidFill>
                  <a:schemeClr val="tx1">
                    <a:lumMod val="85000"/>
                    <a:lumOff val="15000"/>
                  </a:schemeClr>
                </a:solidFill>
              </a:rPr>
              <a:t>opportunity to gain more clients</a:t>
            </a:r>
          </a:p>
          <a:p>
            <a:pPr marL="400050" lvl="0" indent="-400050">
              <a:lnSpc>
                <a:spcPct val="150000"/>
              </a:lnSpc>
              <a:buClr>
                <a:srgbClr val="898989"/>
              </a:buClr>
              <a:buSzPct val="100000"/>
              <a:buFont typeface="Arial"/>
              <a:defRPr sz="1800">
                <a:solidFill>
                  <a:srgbClr val="000000"/>
                </a:solidFill>
              </a:defRPr>
            </a:pPr>
            <a:endParaRPr sz="2800" dirty="0">
              <a:solidFill>
                <a:schemeClr val="tx1">
                  <a:lumMod val="75000"/>
                  <a:lumOff val="25000"/>
                </a:schemeClr>
              </a:solidFill>
            </a:endParaRPr>
          </a:p>
        </p:txBody>
      </p:sp>
    </p:spTree>
    <p:extLst>
      <p:ext uri="{BB962C8B-B14F-4D97-AF65-F5344CB8AC3E}">
        <p14:creationId xmlns:p14="http://schemas.microsoft.com/office/powerpoint/2010/main" val="180701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83">
                                            <p:bg/>
                                          </p:spTgt>
                                        </p:tgtEl>
                                        <p:attrNameLst>
                                          <p:attrName>style.visibility</p:attrName>
                                        </p:attrNameLst>
                                      </p:cBhvr>
                                      <p:to>
                                        <p:strVal val="visible"/>
                                      </p:to>
                                    </p:set>
                                    <p:anim calcmode="lin" valueType="num">
                                      <p:cBhvr>
                                        <p:cTn id="7" dur="1000" fill="hold"/>
                                        <p:tgtEl>
                                          <p:spTgt spid="83">
                                            <p:bg/>
                                          </p:spTgt>
                                        </p:tgtEl>
                                        <p:attrNameLst>
                                          <p:attrName>ppt_x</p:attrName>
                                        </p:attrNameLst>
                                      </p:cBhvr>
                                      <p:tavLst>
                                        <p:tav tm="0">
                                          <p:val>
                                            <p:strVal val="0-#ppt_w/2"/>
                                          </p:val>
                                        </p:tav>
                                        <p:tav tm="100000">
                                          <p:val>
                                            <p:strVal val="#ppt_x"/>
                                          </p:val>
                                        </p:tav>
                                      </p:tavLst>
                                    </p:anim>
                                    <p:anim calcmode="lin" valueType="num">
                                      <p:cBhvr>
                                        <p:cTn id="8" dur="1000" fill="hold"/>
                                        <p:tgtEl>
                                          <p:spTgt spid="83">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p:tmAbs val="0"/>
                                  </p:iterate>
                                  <p:childTnLst>
                                    <p:set>
                                      <p:cBhvr>
                                        <p:cTn id="12" fill="hold"/>
                                        <p:tgtEl>
                                          <p:spTgt spid="83">
                                            <p:txEl>
                                              <p:pRg st="0" end="0"/>
                                            </p:txEl>
                                          </p:spTgt>
                                        </p:tgtEl>
                                        <p:attrNameLst>
                                          <p:attrName>style.visibility</p:attrName>
                                        </p:attrNameLst>
                                      </p:cBhvr>
                                      <p:to>
                                        <p:strVal val="visible"/>
                                      </p:to>
                                    </p:set>
                                    <p:anim calcmode="lin" valueType="num">
                                      <p:cBhvr>
                                        <p:cTn id="13" dur="1000" fill="hold"/>
                                        <p:tgtEl>
                                          <p:spTgt spid="83">
                                            <p:txEl>
                                              <p:pRg st="0" end="0"/>
                                            </p:txEl>
                                          </p:spTgt>
                                        </p:tgtEl>
                                        <p:attrNameLst>
                                          <p:attrName>ppt_x</p:attrName>
                                        </p:attrNameLst>
                                      </p:cBhvr>
                                      <p:tavLst>
                                        <p:tav tm="0">
                                          <p:val>
                                            <p:strVal val="0-#ppt_w/2"/>
                                          </p:val>
                                        </p:tav>
                                        <p:tav tm="100000">
                                          <p:val>
                                            <p:strVal val="#ppt_x"/>
                                          </p:val>
                                        </p:tav>
                                      </p:tavLst>
                                    </p:anim>
                                    <p:anim calcmode="lin" valueType="num">
                                      <p:cBhvr>
                                        <p:cTn id="14" dur="1000" fill="hold"/>
                                        <p:tgtEl>
                                          <p:spTgt spid="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iterate>
                                    <p:tmAbs val="0"/>
                                  </p:iterate>
                                  <p:childTnLst>
                                    <p:set>
                                      <p:cBhvr>
                                        <p:cTn id="18" fill="hold"/>
                                        <p:tgtEl>
                                          <p:spTgt spid="83">
                                            <p:txEl>
                                              <p:pRg st="1" end="1"/>
                                            </p:txEl>
                                          </p:spTgt>
                                        </p:tgtEl>
                                        <p:attrNameLst>
                                          <p:attrName>style.visibility</p:attrName>
                                        </p:attrNameLst>
                                      </p:cBhvr>
                                      <p:to>
                                        <p:strVal val="visible"/>
                                      </p:to>
                                    </p:set>
                                    <p:anim calcmode="lin" valueType="num">
                                      <p:cBhvr>
                                        <p:cTn id="19" dur="1000" fill="hold"/>
                                        <p:tgtEl>
                                          <p:spTgt spid="83">
                                            <p:txEl>
                                              <p:pRg st="1" end="1"/>
                                            </p:txEl>
                                          </p:spTgt>
                                        </p:tgtEl>
                                        <p:attrNameLst>
                                          <p:attrName>ppt_x</p:attrName>
                                        </p:attrNameLst>
                                      </p:cBhvr>
                                      <p:tavLst>
                                        <p:tav tm="0">
                                          <p:val>
                                            <p:strVal val="0-#ppt_w/2"/>
                                          </p:val>
                                        </p:tav>
                                        <p:tav tm="100000">
                                          <p:val>
                                            <p:strVal val="#ppt_x"/>
                                          </p:val>
                                        </p:tav>
                                      </p:tavLst>
                                    </p:anim>
                                    <p:anim calcmode="lin" valueType="num">
                                      <p:cBhvr>
                                        <p:cTn id="20" dur="1000" fill="hold"/>
                                        <p:tgtEl>
                                          <p:spTgt spid="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iterate>
                                    <p:tmAbs val="0"/>
                                  </p:iterate>
                                  <p:childTnLst>
                                    <p:set>
                                      <p:cBhvr>
                                        <p:cTn id="24" fill="hold"/>
                                        <p:tgtEl>
                                          <p:spTgt spid="83">
                                            <p:txEl>
                                              <p:pRg st="2" end="2"/>
                                            </p:txEl>
                                          </p:spTgt>
                                        </p:tgtEl>
                                        <p:attrNameLst>
                                          <p:attrName>style.visibility</p:attrName>
                                        </p:attrNameLst>
                                      </p:cBhvr>
                                      <p:to>
                                        <p:strVal val="visible"/>
                                      </p:to>
                                    </p:set>
                                    <p:anim calcmode="lin" valueType="num">
                                      <p:cBhvr>
                                        <p:cTn id="25" dur="1000" fill="hold"/>
                                        <p:tgtEl>
                                          <p:spTgt spid="83">
                                            <p:txEl>
                                              <p:pRg st="2" end="2"/>
                                            </p:txEl>
                                          </p:spTgt>
                                        </p:tgtEl>
                                        <p:attrNameLst>
                                          <p:attrName>ppt_x</p:attrName>
                                        </p:attrNameLst>
                                      </p:cBhvr>
                                      <p:tavLst>
                                        <p:tav tm="0">
                                          <p:val>
                                            <p:strVal val="0-#ppt_w/2"/>
                                          </p:val>
                                        </p:tav>
                                        <p:tav tm="100000">
                                          <p:val>
                                            <p:strVal val="#ppt_x"/>
                                          </p:val>
                                        </p:tav>
                                      </p:tavLst>
                                    </p:anim>
                                    <p:anim calcmode="lin" valueType="num">
                                      <p:cBhvr>
                                        <p:cTn id="26" dur="1000" fill="hold"/>
                                        <p:tgtEl>
                                          <p:spTgt spid="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83">
                                            <p:txEl>
                                              <p:pRg st="3" end="3"/>
                                            </p:txEl>
                                          </p:spTgt>
                                        </p:tgtEl>
                                        <p:attrNameLst>
                                          <p:attrName>style.visibility</p:attrName>
                                        </p:attrNameLst>
                                      </p:cBhvr>
                                      <p:to>
                                        <p:strVal val="visible"/>
                                      </p:to>
                                    </p:set>
                                    <p:anim calcmode="lin" valueType="num">
                                      <p:cBhvr additive="base">
                                        <p:cTn id="31" dur="1000" fill="hold"/>
                                        <p:tgtEl>
                                          <p:spTgt spid="83">
                                            <p:txEl>
                                              <p:pRg st="3" end="3"/>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8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uild="p"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hape 82"/>
          <p:cNvSpPr txBox="1">
            <a:spLocks/>
          </p:cNvSpPr>
          <p:nvPr/>
        </p:nvSpPr>
        <p:spPr>
          <a:xfrm>
            <a:off x="1473200" y="272038"/>
            <a:ext cx="11491974" cy="94716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600" dirty="0" smtClean="0">
                <a:solidFill>
                  <a:schemeClr val="tx1">
                    <a:lumMod val="75000"/>
                    <a:lumOff val="25000"/>
                  </a:schemeClr>
                </a:solidFill>
              </a:rPr>
              <a:t>In-Lobby </a:t>
            </a:r>
            <a:r>
              <a:rPr lang="en-US" sz="6600" dirty="0">
                <a:solidFill>
                  <a:schemeClr val="tx1">
                    <a:lumMod val="75000"/>
                    <a:lumOff val="25000"/>
                  </a:schemeClr>
                </a:solidFill>
              </a:rPr>
              <a:t>Kiosk Systems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9033" y="-10383"/>
            <a:ext cx="13280119" cy="9763984"/>
          </a:xfrm>
          <a:prstGeom prst="rect">
            <a:avLst/>
          </a:prstGeom>
        </p:spPr>
      </p:pic>
      <p:sp>
        <p:nvSpPr>
          <p:cNvPr id="10" name="Shape 82"/>
          <p:cNvSpPr txBox="1">
            <a:spLocks/>
          </p:cNvSpPr>
          <p:nvPr/>
        </p:nvSpPr>
        <p:spPr>
          <a:xfrm>
            <a:off x="272144" y="330198"/>
            <a:ext cx="4325258" cy="14638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9600" dirty="0" smtClean="0">
                <a:solidFill>
                  <a:schemeClr val="tx1">
                    <a:lumMod val="75000"/>
                    <a:lumOff val="25000"/>
                  </a:schemeClr>
                </a:solidFill>
              </a:rPr>
              <a:t>Lobby</a:t>
            </a:r>
            <a:endParaRPr lang="en-US" sz="9600" dirty="0">
              <a:solidFill>
                <a:schemeClr val="tx1">
                  <a:lumMod val="75000"/>
                  <a:lumOff val="25000"/>
                </a:schemeClr>
              </a:solidFill>
            </a:endParaRPr>
          </a:p>
        </p:txBody>
      </p:sp>
      <p:sp>
        <p:nvSpPr>
          <p:cNvPr id="11" name="Shape 82"/>
          <p:cNvSpPr txBox="1">
            <a:spLocks/>
          </p:cNvSpPr>
          <p:nvPr/>
        </p:nvSpPr>
        <p:spPr>
          <a:xfrm>
            <a:off x="254000" y="1501621"/>
            <a:ext cx="4114800" cy="147017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9600" dirty="0" smtClean="0">
                <a:solidFill>
                  <a:schemeClr val="tx1">
                    <a:lumMod val="75000"/>
                    <a:lumOff val="25000"/>
                  </a:schemeClr>
                </a:solidFill>
              </a:rPr>
              <a:t>Kiosk</a:t>
            </a:r>
            <a:endParaRPr lang="en-US" sz="9600" dirty="0">
              <a:solidFill>
                <a:schemeClr val="tx1">
                  <a:lumMod val="75000"/>
                  <a:lumOff val="25000"/>
                </a:schemeClr>
              </a:solidFill>
            </a:endParaRPr>
          </a:p>
        </p:txBody>
      </p:sp>
      <p:sp>
        <p:nvSpPr>
          <p:cNvPr id="12" name="Shape 82"/>
          <p:cNvSpPr txBox="1">
            <a:spLocks/>
          </p:cNvSpPr>
          <p:nvPr/>
        </p:nvSpPr>
        <p:spPr>
          <a:xfrm>
            <a:off x="3378200" y="1504139"/>
            <a:ext cx="4887686" cy="161658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9600" dirty="0" smtClean="0">
                <a:solidFill>
                  <a:schemeClr val="tx1">
                    <a:lumMod val="75000"/>
                    <a:lumOff val="25000"/>
                  </a:schemeClr>
                </a:solidFill>
              </a:rPr>
              <a:t>Systems</a:t>
            </a:r>
            <a:endParaRPr lang="en-US" sz="9600" dirty="0">
              <a:solidFill>
                <a:schemeClr val="tx1">
                  <a:lumMod val="75000"/>
                  <a:lumOff val="25000"/>
                </a:schemeClr>
              </a:solidFill>
            </a:endParaRPr>
          </a:p>
        </p:txBody>
      </p:sp>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40137" y="8534400"/>
            <a:ext cx="2753463" cy="764851"/>
          </a:xfrm>
          <a:prstGeom prst="rect">
            <a:avLst/>
          </a:prstGeom>
        </p:spPr>
      </p:pic>
    </p:spTree>
    <p:extLst>
      <p:ext uri="{BB962C8B-B14F-4D97-AF65-F5344CB8AC3E}">
        <p14:creationId xmlns:p14="http://schemas.microsoft.com/office/powerpoint/2010/main" val="8901024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hape 82"/>
          <p:cNvSpPr txBox="1">
            <a:spLocks/>
          </p:cNvSpPr>
          <p:nvPr/>
        </p:nvSpPr>
        <p:spPr>
          <a:xfrm>
            <a:off x="1473200" y="272038"/>
            <a:ext cx="11491974" cy="94716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600" dirty="0" smtClean="0">
                <a:solidFill>
                  <a:schemeClr val="tx1">
                    <a:lumMod val="75000"/>
                    <a:lumOff val="25000"/>
                  </a:schemeClr>
                </a:solidFill>
              </a:rPr>
              <a:t>In-Lobby </a:t>
            </a:r>
            <a:r>
              <a:rPr lang="en-US" sz="6600" dirty="0">
                <a:solidFill>
                  <a:schemeClr val="tx1">
                    <a:lumMod val="75000"/>
                    <a:lumOff val="25000"/>
                  </a:schemeClr>
                </a:solidFill>
              </a:rPr>
              <a:t>Kiosk Systems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9033" y="-10383"/>
            <a:ext cx="13280119" cy="9763984"/>
          </a:xfrm>
          <a:prstGeom prst="rect">
            <a:avLst/>
          </a:prstGeom>
        </p:spPr>
      </p:pic>
      <p:sp>
        <p:nvSpPr>
          <p:cNvPr id="7" name="Rectangle 6"/>
          <p:cNvSpPr/>
          <p:nvPr/>
        </p:nvSpPr>
        <p:spPr>
          <a:xfrm>
            <a:off x="-425450" y="-114300"/>
            <a:ext cx="13487400" cy="10134600"/>
          </a:xfrm>
          <a:prstGeom prst="rect">
            <a:avLst/>
          </a:prstGeom>
          <a:solidFill>
            <a:srgbClr val="FFFFFF">
              <a:alpha val="20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8" name="Shape 83"/>
          <p:cNvSpPr>
            <a:spLocks noGrp="1"/>
          </p:cNvSpPr>
          <p:nvPr>
            <p:ph type="body" idx="1"/>
          </p:nvPr>
        </p:nvSpPr>
        <p:spPr>
          <a:xfrm>
            <a:off x="3149600" y="2057400"/>
            <a:ext cx="7543800" cy="6387088"/>
          </a:xfrm>
          <a:prstGeom prst="rect">
            <a:avLst/>
          </a:prstGeom>
        </p:spPr>
        <p:txBody>
          <a:bodyPr>
            <a:normAutofit/>
          </a:bodyPr>
          <a:lstStyle/>
          <a:p>
            <a:pPr lvl="0">
              <a:lnSpc>
                <a:spcPct val="150000"/>
              </a:lnSpc>
              <a:buClr>
                <a:schemeClr val="accent1">
                  <a:lumMod val="75000"/>
                </a:schemeClr>
              </a:buClr>
              <a:buSzPct val="100000"/>
            </a:pPr>
            <a:r>
              <a:rPr lang="en-US" sz="4400" dirty="0">
                <a:solidFill>
                  <a:schemeClr val="tx1">
                    <a:lumMod val="95000"/>
                    <a:lumOff val="5000"/>
                  </a:schemeClr>
                </a:solidFill>
              </a:rPr>
              <a:t>Branding your firm</a:t>
            </a:r>
          </a:p>
          <a:p>
            <a:pPr lvl="0">
              <a:lnSpc>
                <a:spcPct val="150000"/>
              </a:lnSpc>
              <a:buClr>
                <a:schemeClr val="accent1">
                  <a:lumMod val="75000"/>
                </a:schemeClr>
              </a:buClr>
              <a:buSzPct val="100000"/>
            </a:pPr>
            <a:r>
              <a:rPr lang="en-US" sz="4400" dirty="0">
                <a:solidFill>
                  <a:schemeClr val="tx1">
                    <a:lumMod val="95000"/>
                    <a:lumOff val="5000"/>
                  </a:schemeClr>
                </a:solidFill>
              </a:rPr>
              <a:t>Setting yourself apart</a:t>
            </a:r>
          </a:p>
          <a:p>
            <a:pPr lvl="0">
              <a:lnSpc>
                <a:spcPct val="150000"/>
              </a:lnSpc>
              <a:buClr>
                <a:schemeClr val="accent1">
                  <a:lumMod val="75000"/>
                </a:schemeClr>
              </a:buClr>
              <a:buSzPct val="100000"/>
            </a:pPr>
            <a:r>
              <a:rPr lang="en-US" sz="4400" dirty="0">
                <a:solidFill>
                  <a:schemeClr val="tx1">
                    <a:lumMod val="95000"/>
                    <a:lumOff val="5000"/>
                  </a:schemeClr>
                </a:solidFill>
              </a:rPr>
              <a:t>Saving front office </a:t>
            </a:r>
            <a:r>
              <a:rPr lang="en-US" sz="4400" dirty="0" smtClean="0">
                <a:solidFill>
                  <a:schemeClr val="tx1">
                    <a:lumMod val="95000"/>
                    <a:lumOff val="5000"/>
                  </a:schemeClr>
                </a:solidFill>
              </a:rPr>
              <a:t>time </a:t>
            </a:r>
          </a:p>
          <a:p>
            <a:pPr lvl="0">
              <a:lnSpc>
                <a:spcPct val="150000"/>
              </a:lnSpc>
              <a:buClr>
                <a:schemeClr val="accent1">
                  <a:lumMod val="75000"/>
                </a:schemeClr>
              </a:buClr>
              <a:buSzPct val="100000"/>
            </a:pPr>
            <a:r>
              <a:rPr lang="en-US" sz="4400" dirty="0" smtClean="0">
                <a:solidFill>
                  <a:schemeClr val="tx1">
                    <a:lumMod val="95000"/>
                    <a:lumOff val="5000"/>
                  </a:schemeClr>
                </a:solidFill>
              </a:rPr>
              <a:t>Decreasing work </a:t>
            </a:r>
            <a:r>
              <a:rPr lang="en-US" sz="4400" dirty="0">
                <a:solidFill>
                  <a:schemeClr val="tx1">
                    <a:lumMod val="95000"/>
                    <a:lumOff val="5000"/>
                  </a:schemeClr>
                </a:solidFill>
              </a:rPr>
              <a:t>load</a:t>
            </a:r>
          </a:p>
        </p:txBody>
      </p:sp>
    </p:spTree>
    <p:extLst>
      <p:ext uri="{BB962C8B-B14F-4D97-AF65-F5344CB8AC3E}">
        <p14:creationId xmlns:p14="http://schemas.microsoft.com/office/powerpoint/2010/main" val="3989844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8">
                                            <p:bg/>
                                          </p:spTgt>
                                        </p:tgtEl>
                                        <p:attrNameLst>
                                          <p:attrName>style.visibility</p:attrName>
                                        </p:attrNameLst>
                                      </p:cBhvr>
                                      <p:to>
                                        <p:strVal val="visible"/>
                                      </p:to>
                                    </p:set>
                                    <p:anim calcmode="lin" valueType="num">
                                      <p:cBhvr>
                                        <p:cTn id="7" dur="1000" fill="hold"/>
                                        <p:tgtEl>
                                          <p:spTgt spid="8">
                                            <p:bg/>
                                          </p:spTgt>
                                        </p:tgtEl>
                                        <p:attrNameLst>
                                          <p:attrName>ppt_x</p:attrName>
                                        </p:attrNameLst>
                                      </p:cBhvr>
                                      <p:tavLst>
                                        <p:tav tm="0">
                                          <p:val>
                                            <p:strVal val="0-#ppt_w/2"/>
                                          </p:val>
                                        </p:tav>
                                        <p:tav tm="100000">
                                          <p:val>
                                            <p:strVal val="#ppt_x"/>
                                          </p:val>
                                        </p:tav>
                                      </p:tavLst>
                                    </p:anim>
                                    <p:anim calcmode="lin" valueType="num">
                                      <p:cBhvr>
                                        <p:cTn id="8" dur="1000" fill="hold"/>
                                        <p:tgtEl>
                                          <p:spTgt spid="8">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p:tmAbs val="0"/>
                                  </p:iterate>
                                  <p:childTnLst>
                                    <p:set>
                                      <p:cBhvr>
                                        <p:cTn id="12" fill="hold"/>
                                        <p:tgtEl>
                                          <p:spTgt spid="8">
                                            <p:txEl>
                                              <p:pRg st="0" end="0"/>
                                            </p:txEl>
                                          </p:spTgt>
                                        </p:tgtEl>
                                        <p:attrNameLst>
                                          <p:attrName>style.visibility</p:attrName>
                                        </p:attrNameLst>
                                      </p:cBhvr>
                                      <p:to>
                                        <p:strVal val="visible"/>
                                      </p:to>
                                    </p:set>
                                    <p:anim calcmode="lin" valueType="num">
                                      <p:cBhvr>
                                        <p:cTn id="13" dur="1000" fill="hold"/>
                                        <p:tgtEl>
                                          <p:spTgt spid="8">
                                            <p:txEl>
                                              <p:pRg st="0" end="0"/>
                                            </p:txEl>
                                          </p:spTgt>
                                        </p:tgtEl>
                                        <p:attrNameLst>
                                          <p:attrName>ppt_x</p:attrName>
                                        </p:attrNameLst>
                                      </p:cBhvr>
                                      <p:tavLst>
                                        <p:tav tm="0">
                                          <p:val>
                                            <p:strVal val="0-#ppt_w/2"/>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iterate>
                                    <p:tmAbs val="0"/>
                                  </p:iterate>
                                  <p:childTnLst>
                                    <p:set>
                                      <p:cBhvr>
                                        <p:cTn id="18" fill="hold"/>
                                        <p:tgtEl>
                                          <p:spTgt spid="8">
                                            <p:txEl>
                                              <p:pRg st="1" end="1"/>
                                            </p:txEl>
                                          </p:spTgt>
                                        </p:tgtEl>
                                        <p:attrNameLst>
                                          <p:attrName>style.visibility</p:attrName>
                                        </p:attrNameLst>
                                      </p:cBhvr>
                                      <p:to>
                                        <p:strVal val="visible"/>
                                      </p:to>
                                    </p:set>
                                    <p:anim calcmode="lin" valueType="num">
                                      <p:cBhvr>
                                        <p:cTn id="19" dur="1000" fill="hold"/>
                                        <p:tgtEl>
                                          <p:spTgt spid="8">
                                            <p:txEl>
                                              <p:pRg st="1" end="1"/>
                                            </p:txEl>
                                          </p:spTgt>
                                        </p:tgtEl>
                                        <p:attrNameLst>
                                          <p:attrName>ppt_x</p:attrName>
                                        </p:attrNameLst>
                                      </p:cBhvr>
                                      <p:tavLst>
                                        <p:tav tm="0">
                                          <p:val>
                                            <p:strVal val="0-#ppt_w/2"/>
                                          </p:val>
                                        </p:tav>
                                        <p:tav tm="100000">
                                          <p:val>
                                            <p:strVal val="#ppt_x"/>
                                          </p:val>
                                        </p:tav>
                                      </p:tavLst>
                                    </p:anim>
                                    <p:anim calcmode="lin" valueType="num">
                                      <p:cBhvr>
                                        <p:cTn id="20" dur="10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iterate>
                                    <p:tmAbs val="0"/>
                                  </p:iterate>
                                  <p:childTnLst>
                                    <p:set>
                                      <p:cBhvr>
                                        <p:cTn id="24" fill="hold"/>
                                        <p:tgtEl>
                                          <p:spTgt spid="8">
                                            <p:txEl>
                                              <p:pRg st="2" end="2"/>
                                            </p:txEl>
                                          </p:spTgt>
                                        </p:tgtEl>
                                        <p:attrNameLst>
                                          <p:attrName>style.visibility</p:attrName>
                                        </p:attrNameLst>
                                      </p:cBhvr>
                                      <p:to>
                                        <p:strVal val="visible"/>
                                      </p:to>
                                    </p:set>
                                    <p:anim calcmode="lin" valueType="num">
                                      <p:cBhvr>
                                        <p:cTn id="25" dur="1000" fill="hold"/>
                                        <p:tgtEl>
                                          <p:spTgt spid="8">
                                            <p:txEl>
                                              <p:pRg st="2" end="2"/>
                                            </p:txEl>
                                          </p:spTgt>
                                        </p:tgtEl>
                                        <p:attrNameLst>
                                          <p:attrName>ppt_x</p:attrName>
                                        </p:attrNameLst>
                                      </p:cBhvr>
                                      <p:tavLst>
                                        <p:tav tm="0">
                                          <p:val>
                                            <p:strVal val="0-#ppt_w/2"/>
                                          </p:val>
                                        </p:tav>
                                        <p:tav tm="100000">
                                          <p:val>
                                            <p:strVal val="#ppt_x"/>
                                          </p:val>
                                        </p:tav>
                                      </p:tavLst>
                                    </p:anim>
                                    <p:anim calcmode="lin" valueType="num">
                                      <p:cBhvr>
                                        <p:cTn id="26" dur="10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iterate>
                                    <p:tmAbs val="0"/>
                                  </p:iterate>
                                  <p:childTnLst>
                                    <p:set>
                                      <p:cBhvr>
                                        <p:cTn id="30" fill="hold"/>
                                        <p:tgtEl>
                                          <p:spTgt spid="8">
                                            <p:txEl>
                                              <p:pRg st="3" end="3"/>
                                            </p:txEl>
                                          </p:spTgt>
                                        </p:tgtEl>
                                        <p:attrNameLst>
                                          <p:attrName>style.visibility</p:attrName>
                                        </p:attrNameLst>
                                      </p:cBhvr>
                                      <p:to>
                                        <p:strVal val="visible"/>
                                      </p:to>
                                    </p:set>
                                    <p:anim calcmode="lin" valueType="num">
                                      <p:cBhvr>
                                        <p:cTn id="31" dur="1000" fill="hold"/>
                                        <p:tgtEl>
                                          <p:spTgt spid="8">
                                            <p:txEl>
                                              <p:pRg st="3" end="3"/>
                                            </p:txEl>
                                          </p:spTgt>
                                        </p:tgtEl>
                                        <p:attrNameLst>
                                          <p:attrName>ppt_x</p:attrName>
                                        </p:attrNameLst>
                                      </p:cBhvr>
                                      <p:tavLst>
                                        <p:tav tm="0">
                                          <p:val>
                                            <p:strVal val="0-#ppt_w/2"/>
                                          </p:val>
                                        </p:tav>
                                        <p:tav tm="100000">
                                          <p:val>
                                            <p:strVal val="#ppt_x"/>
                                          </p:val>
                                        </p:tav>
                                      </p:tavLst>
                                    </p:anim>
                                    <p:anim calcmode="lin" valueType="num">
                                      <p:cBhvr>
                                        <p:cTn id="32" dur="10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0684" y="-14514"/>
            <a:ext cx="14639112" cy="9753600"/>
          </a:xfrm>
          <a:prstGeom prst="rect">
            <a:avLst/>
          </a:prstGeom>
        </p:spPr>
      </p:pic>
      <p:sp>
        <p:nvSpPr>
          <p:cNvPr id="9" name="Shape 82"/>
          <p:cNvSpPr txBox="1">
            <a:spLocks/>
          </p:cNvSpPr>
          <p:nvPr/>
        </p:nvSpPr>
        <p:spPr>
          <a:xfrm>
            <a:off x="439811" y="1473198"/>
            <a:ext cx="4325258" cy="14638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9600" dirty="0" smtClean="0">
                <a:solidFill>
                  <a:srgbClr val="82FAFF"/>
                </a:solidFill>
              </a:rPr>
              <a:t>SCAN </a:t>
            </a:r>
            <a:endParaRPr lang="en-US" sz="9600" dirty="0">
              <a:solidFill>
                <a:srgbClr val="82FAFF"/>
              </a:solidFill>
            </a:endParaRPr>
          </a:p>
        </p:txBody>
      </p:sp>
      <p:sp>
        <p:nvSpPr>
          <p:cNvPr id="10" name="Shape 82"/>
          <p:cNvSpPr txBox="1">
            <a:spLocks/>
          </p:cNvSpPr>
          <p:nvPr/>
        </p:nvSpPr>
        <p:spPr>
          <a:xfrm>
            <a:off x="4368800" y="1484082"/>
            <a:ext cx="4114800" cy="147017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9600" dirty="0" smtClean="0">
                <a:solidFill>
                  <a:srgbClr val="87F9FE"/>
                </a:solidFill>
              </a:rPr>
              <a:t>FILL</a:t>
            </a:r>
            <a:endParaRPr lang="en-US" sz="9600" dirty="0">
              <a:solidFill>
                <a:srgbClr val="87F9FE"/>
              </a:solidFill>
            </a:endParaRPr>
          </a:p>
        </p:txBody>
      </p:sp>
      <p:sp>
        <p:nvSpPr>
          <p:cNvPr id="11" name="Shape 82"/>
          <p:cNvSpPr txBox="1">
            <a:spLocks/>
          </p:cNvSpPr>
          <p:nvPr/>
        </p:nvSpPr>
        <p:spPr>
          <a:xfrm>
            <a:off x="439811" y="2473471"/>
            <a:ext cx="6934200" cy="161658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9600" spc="-150" dirty="0" smtClean="0">
                <a:solidFill>
                  <a:srgbClr val="54F6FE"/>
                </a:solidFill>
              </a:rPr>
              <a:t>POPULATE</a:t>
            </a:r>
            <a:endParaRPr lang="en-US" sz="9600" spc="-150" dirty="0">
              <a:solidFill>
                <a:srgbClr val="54F6FE"/>
              </a:solidFill>
            </a:endParaRPr>
          </a:p>
        </p:txBody>
      </p:sp>
      <p:sp>
        <p:nvSpPr>
          <p:cNvPr id="12" name="Shape 82"/>
          <p:cNvSpPr txBox="1">
            <a:spLocks/>
          </p:cNvSpPr>
          <p:nvPr/>
        </p:nvSpPr>
        <p:spPr>
          <a:xfrm>
            <a:off x="592211" y="3488819"/>
            <a:ext cx="6535056" cy="138798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7200" dirty="0" smtClean="0">
                <a:solidFill>
                  <a:srgbClr val="11C9FD"/>
                </a:solidFill>
              </a:rPr>
              <a:t>Technology</a:t>
            </a:r>
            <a:endParaRPr lang="en-US" sz="7200" dirty="0">
              <a:solidFill>
                <a:srgbClr val="11C9FD"/>
              </a:solidFill>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088991">
            <a:off x="3897028" y="2017107"/>
            <a:ext cx="437505" cy="463439"/>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Tree>
    <p:extLst>
      <p:ext uri="{BB962C8B-B14F-4D97-AF65-F5344CB8AC3E}">
        <p14:creationId xmlns:p14="http://schemas.microsoft.com/office/powerpoint/2010/main" val="3754937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0684" y="-14514"/>
            <a:ext cx="14639112" cy="9753600"/>
          </a:xfrm>
          <a:prstGeom prst="rect">
            <a:avLst/>
          </a:prstGeom>
        </p:spPr>
      </p:pic>
      <p:sp>
        <p:nvSpPr>
          <p:cNvPr id="7" name="Rectangle 6"/>
          <p:cNvSpPr/>
          <p:nvPr/>
        </p:nvSpPr>
        <p:spPr>
          <a:xfrm>
            <a:off x="-425450" y="-114300"/>
            <a:ext cx="13487400" cy="10134600"/>
          </a:xfrm>
          <a:prstGeom prst="rect">
            <a:avLst/>
          </a:prstGeom>
          <a:solidFill>
            <a:srgbClr val="FFFFFF">
              <a:alpha val="10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8" name="Shape 83"/>
          <p:cNvSpPr>
            <a:spLocks noGrp="1"/>
          </p:cNvSpPr>
          <p:nvPr>
            <p:ph type="body" idx="1"/>
          </p:nvPr>
        </p:nvSpPr>
        <p:spPr>
          <a:xfrm>
            <a:off x="787400" y="762000"/>
            <a:ext cx="9525000" cy="5562600"/>
          </a:xfrm>
          <a:prstGeom prst="rect">
            <a:avLst/>
          </a:prstGeom>
        </p:spPr>
        <p:txBody>
          <a:bodyPr>
            <a:normAutofit/>
          </a:bodyPr>
          <a:lstStyle/>
          <a:p>
            <a:pPr marL="400050" lvl="0" indent="-400050">
              <a:lnSpc>
                <a:spcPct val="150000"/>
              </a:lnSpc>
              <a:buClr>
                <a:srgbClr val="87F9FE"/>
              </a:buClr>
              <a:buSzPct val="100000"/>
              <a:buFont typeface="Arial"/>
              <a:defRPr sz="1800">
                <a:solidFill>
                  <a:srgbClr val="000000"/>
                </a:solidFill>
              </a:defRPr>
            </a:pPr>
            <a:r>
              <a:rPr lang="en-US" sz="4400" dirty="0" smtClean="0">
                <a:solidFill>
                  <a:srgbClr val="CCFFFF"/>
                </a:solidFill>
              </a:rPr>
              <a:t>Digital Repository – DMS systems</a:t>
            </a:r>
          </a:p>
          <a:p>
            <a:pPr marL="400050" lvl="0" indent="-400050">
              <a:lnSpc>
                <a:spcPct val="150000"/>
              </a:lnSpc>
              <a:buClr>
                <a:srgbClr val="87F9FE"/>
              </a:buClr>
              <a:buSzPct val="100000"/>
              <a:buFont typeface="Arial"/>
              <a:defRPr sz="1800">
                <a:solidFill>
                  <a:srgbClr val="000000"/>
                </a:solidFill>
              </a:defRPr>
            </a:pPr>
            <a:r>
              <a:rPr lang="en-US" sz="4400" dirty="0" smtClean="0">
                <a:solidFill>
                  <a:srgbClr val="CCFFFF"/>
                </a:solidFill>
              </a:rPr>
              <a:t>More Monitors -  Vertical?</a:t>
            </a:r>
          </a:p>
          <a:p>
            <a:pPr marL="400050" lvl="0" indent="-400050">
              <a:lnSpc>
                <a:spcPct val="150000"/>
              </a:lnSpc>
              <a:buClr>
                <a:srgbClr val="87F9FE"/>
              </a:buClr>
              <a:buSzPct val="100000"/>
              <a:buFont typeface="Arial"/>
              <a:defRPr sz="1800">
                <a:solidFill>
                  <a:srgbClr val="000000"/>
                </a:solidFill>
              </a:defRPr>
            </a:pPr>
            <a:r>
              <a:rPr lang="en-US" sz="4400" dirty="0" smtClean="0">
                <a:solidFill>
                  <a:srgbClr val="CCFFFF"/>
                </a:solidFill>
              </a:rPr>
              <a:t>Mark Up Tools</a:t>
            </a:r>
          </a:p>
          <a:p>
            <a:pPr marL="400050" lvl="0" indent="-400050">
              <a:lnSpc>
                <a:spcPct val="150000"/>
              </a:lnSpc>
              <a:buClr>
                <a:srgbClr val="87F9FE"/>
              </a:buClr>
              <a:buSzPct val="100000"/>
              <a:buFont typeface="Arial"/>
              <a:defRPr sz="1800">
                <a:solidFill>
                  <a:srgbClr val="000000"/>
                </a:solidFill>
              </a:defRPr>
            </a:pPr>
            <a:r>
              <a:rPr lang="en-US" sz="4400" dirty="0" smtClean="0">
                <a:solidFill>
                  <a:srgbClr val="CCFFFF"/>
                </a:solidFill>
              </a:rPr>
              <a:t>Scan, Fill, Populate</a:t>
            </a:r>
          </a:p>
          <a:p>
            <a:pPr marL="0" lvl="0" indent="0">
              <a:lnSpc>
                <a:spcPct val="150000"/>
              </a:lnSpc>
              <a:buClr>
                <a:srgbClr val="898989"/>
              </a:buClr>
              <a:buSzPct val="100000"/>
              <a:buNone/>
              <a:defRPr sz="1800">
                <a:solidFill>
                  <a:srgbClr val="000000"/>
                </a:solidFill>
              </a:defRPr>
            </a:pPr>
            <a:endParaRPr sz="2800" dirty="0">
              <a:solidFill>
                <a:schemeClr val="tx1">
                  <a:lumMod val="75000"/>
                  <a:lumOff val="25000"/>
                </a:schemeClr>
              </a:solidFill>
            </a:endParaRPr>
          </a:p>
        </p:txBody>
      </p:sp>
    </p:spTree>
    <p:extLst>
      <p:ext uri="{BB962C8B-B14F-4D97-AF65-F5344CB8AC3E}">
        <p14:creationId xmlns:p14="http://schemas.microsoft.com/office/powerpoint/2010/main" val="148462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10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10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10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10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0" y="-1563934"/>
            <a:ext cx="14782800" cy="11317534"/>
          </a:xfrm>
          <a:prstGeom prst="rect">
            <a:avLst/>
          </a:prstGeom>
        </p:spPr>
      </p:pic>
      <p:sp>
        <p:nvSpPr>
          <p:cNvPr id="9" name="Shape 82"/>
          <p:cNvSpPr txBox="1">
            <a:spLocks/>
          </p:cNvSpPr>
          <p:nvPr/>
        </p:nvSpPr>
        <p:spPr>
          <a:xfrm>
            <a:off x="635000" y="6984346"/>
            <a:ext cx="4325258" cy="14638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9600" dirty="0" smtClean="0">
                <a:solidFill>
                  <a:srgbClr val="C5F9FD"/>
                </a:solidFill>
              </a:rPr>
              <a:t>Client</a:t>
            </a:r>
            <a:r>
              <a:rPr lang="en-US" sz="9600" dirty="0" smtClean="0">
                <a:solidFill>
                  <a:srgbClr val="82FAFF"/>
                </a:solidFill>
              </a:rPr>
              <a:t> </a:t>
            </a:r>
            <a:endParaRPr lang="en-US" sz="9600" dirty="0">
              <a:solidFill>
                <a:srgbClr val="82FAFF"/>
              </a:solidFill>
            </a:endParaRPr>
          </a:p>
        </p:txBody>
      </p:sp>
      <p:sp>
        <p:nvSpPr>
          <p:cNvPr id="11" name="Shape 82"/>
          <p:cNvSpPr txBox="1">
            <a:spLocks/>
          </p:cNvSpPr>
          <p:nvPr/>
        </p:nvSpPr>
        <p:spPr>
          <a:xfrm>
            <a:off x="635000" y="7984619"/>
            <a:ext cx="6934200" cy="161658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9600" dirty="0" smtClean="0">
                <a:solidFill>
                  <a:srgbClr val="C5F9FD"/>
                </a:solidFill>
              </a:rPr>
              <a:t>Portals</a:t>
            </a:r>
            <a:endParaRPr lang="en-US" sz="9600" dirty="0">
              <a:solidFill>
                <a:srgbClr val="C5F9FD"/>
              </a:solidFill>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Tree>
    <p:extLst>
      <p:ext uri="{BB962C8B-B14F-4D97-AF65-F5344CB8AC3E}">
        <p14:creationId xmlns:p14="http://schemas.microsoft.com/office/powerpoint/2010/main" val="1274176298"/>
      </p:ext>
    </p:extLst>
  </p:cSld>
  <p:clrMapOvr>
    <a:masterClrMapping/>
  </p:clrMapOvr>
  <mc:AlternateContent xmlns:mc="http://schemas.openxmlformats.org/markup-compatibility/2006" xmlns:p14="http://schemas.microsoft.com/office/powerpoint/2010/main">
    <mc:Choice Requires="p14">
      <p:transition spd="slow" p14:dur="1250">
        <p:dissolve/>
      </p:transition>
    </mc:Choice>
    <mc:Fallback xmlns="">
      <p:transition spd="slow">
        <p:dissolve/>
      </p:transition>
    </mc:Fallback>
  </mc:AlternateContent>
  <p:timing>
    <p:tnLst>
      <p:par>
        <p:cTn id="1" dur="indefinite" restart="never" fill="hold"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0" y="-1567564"/>
            <a:ext cx="14782800" cy="11317534"/>
          </a:xfrm>
          <a:prstGeom prst="rect">
            <a:avLst/>
          </a:prstGeom>
        </p:spPr>
      </p:pic>
      <p:sp>
        <p:nvSpPr>
          <p:cNvPr id="5" name="Rectangle 4"/>
          <p:cNvSpPr/>
          <p:nvPr/>
        </p:nvSpPr>
        <p:spPr>
          <a:xfrm>
            <a:off x="-425450" y="-114300"/>
            <a:ext cx="13487400" cy="10134600"/>
          </a:xfrm>
          <a:prstGeom prst="rect">
            <a:avLst/>
          </a:prstGeom>
          <a:solidFill>
            <a:srgbClr val="FFFFFF">
              <a:alpha val="20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Avenir Next"/>
              <a:ea typeface="Avenir Next"/>
              <a:cs typeface="Avenir Next"/>
              <a:sym typeface="Avenir Next"/>
            </a:endParaRPr>
          </a:p>
        </p:txBody>
      </p:sp>
      <p:sp>
        <p:nvSpPr>
          <p:cNvPr id="6" name="Shape 83"/>
          <p:cNvSpPr>
            <a:spLocks noGrp="1"/>
          </p:cNvSpPr>
          <p:nvPr>
            <p:ph type="body" idx="1"/>
          </p:nvPr>
        </p:nvSpPr>
        <p:spPr>
          <a:xfrm>
            <a:off x="2006600" y="1905000"/>
            <a:ext cx="10439400" cy="6781800"/>
          </a:xfrm>
          <a:prstGeom prst="rect">
            <a:avLst/>
          </a:prstGeom>
        </p:spPr>
        <p:txBody>
          <a:bodyPr>
            <a:normAutofit/>
          </a:bodyPr>
          <a:lstStyle/>
          <a:p>
            <a:pPr lvl="0">
              <a:lnSpc>
                <a:spcPct val="150000"/>
              </a:lnSpc>
              <a:buClr>
                <a:srgbClr val="9FF5F7"/>
              </a:buClr>
              <a:buSzPct val="100000"/>
            </a:pPr>
            <a:r>
              <a:rPr lang="en-US" sz="4400" dirty="0" smtClean="0">
                <a:solidFill>
                  <a:srgbClr val="0C0C11"/>
                </a:solidFill>
              </a:rPr>
              <a:t>Sending </a:t>
            </a:r>
            <a:r>
              <a:rPr lang="en-US" sz="4400" dirty="0">
                <a:solidFill>
                  <a:srgbClr val="0C0C11"/>
                </a:solidFill>
              </a:rPr>
              <a:t>docs &amp;</a:t>
            </a:r>
            <a:r>
              <a:rPr lang="en-US" sz="4400" dirty="0" smtClean="0">
                <a:solidFill>
                  <a:srgbClr val="0C0C11"/>
                </a:solidFill>
              </a:rPr>
              <a:t> eSignatures</a:t>
            </a:r>
          </a:p>
          <a:p>
            <a:pPr lvl="0">
              <a:lnSpc>
                <a:spcPct val="150000"/>
              </a:lnSpc>
              <a:buClr>
                <a:srgbClr val="9FF5F7"/>
              </a:buClr>
              <a:buSzPct val="100000"/>
            </a:pPr>
            <a:r>
              <a:rPr lang="en-US" sz="4400" dirty="0" smtClean="0">
                <a:solidFill>
                  <a:srgbClr val="0C0C11"/>
                </a:solidFill>
              </a:rPr>
              <a:t>Creating a client </a:t>
            </a:r>
            <a:r>
              <a:rPr lang="en-US" sz="4400" dirty="0">
                <a:solidFill>
                  <a:srgbClr val="0C0C11"/>
                </a:solidFill>
              </a:rPr>
              <a:t>experience</a:t>
            </a:r>
          </a:p>
          <a:p>
            <a:pPr lvl="0">
              <a:lnSpc>
                <a:spcPct val="150000"/>
              </a:lnSpc>
              <a:buClr>
                <a:srgbClr val="9FF5F7"/>
              </a:buClr>
              <a:buSzPct val="100000"/>
            </a:pPr>
            <a:r>
              <a:rPr lang="en-US" sz="4400" dirty="0" smtClean="0">
                <a:solidFill>
                  <a:srgbClr val="0C0C11"/>
                </a:solidFill>
              </a:rPr>
              <a:t>Communications; </a:t>
            </a:r>
            <a:r>
              <a:rPr lang="en-US" sz="4400" dirty="0">
                <a:solidFill>
                  <a:srgbClr val="0C0C11"/>
                </a:solidFill>
              </a:rPr>
              <a:t>status </a:t>
            </a:r>
            <a:r>
              <a:rPr lang="en-US" sz="4400" dirty="0" smtClean="0">
                <a:solidFill>
                  <a:srgbClr val="0C0C11"/>
                </a:solidFill>
              </a:rPr>
              <a:t>updates</a:t>
            </a:r>
            <a:endParaRPr lang="en-US" sz="4400" dirty="0">
              <a:solidFill>
                <a:srgbClr val="0C0C11"/>
              </a:solidFill>
            </a:endParaRPr>
          </a:p>
          <a:p>
            <a:pPr lvl="0">
              <a:lnSpc>
                <a:spcPct val="150000"/>
              </a:lnSpc>
              <a:buClr>
                <a:srgbClr val="9FF5F7"/>
              </a:buClr>
              <a:buSzPct val="100000"/>
            </a:pPr>
            <a:r>
              <a:rPr lang="en-US" sz="4400" dirty="0">
                <a:solidFill>
                  <a:srgbClr val="0C0C11"/>
                </a:solidFill>
              </a:rPr>
              <a:t>Appointment request and reminders</a:t>
            </a:r>
          </a:p>
          <a:p>
            <a:pPr lvl="0">
              <a:lnSpc>
                <a:spcPct val="150000"/>
              </a:lnSpc>
              <a:buClr>
                <a:srgbClr val="9FF5F7"/>
              </a:buClr>
              <a:buSzPct val="100000"/>
            </a:pPr>
            <a:r>
              <a:rPr lang="en-US" sz="4400" dirty="0" smtClean="0">
                <a:solidFill>
                  <a:srgbClr val="0C0C11"/>
                </a:solidFill>
              </a:rPr>
              <a:t>Questionnaires; Organizers</a:t>
            </a:r>
            <a:endParaRPr lang="en-US" sz="4400" dirty="0">
              <a:solidFill>
                <a:srgbClr val="0C0C11"/>
              </a:solidFill>
            </a:endParaRPr>
          </a:p>
          <a:p>
            <a:pPr lvl="0">
              <a:lnSpc>
                <a:spcPct val="150000"/>
              </a:lnSpc>
              <a:buClr>
                <a:srgbClr val="9FF5F7"/>
              </a:buClr>
              <a:buSzPct val="100000"/>
            </a:pPr>
            <a:r>
              <a:rPr lang="en-US" sz="4400" dirty="0" smtClean="0">
                <a:solidFill>
                  <a:srgbClr val="0C0C11"/>
                </a:solidFill>
              </a:rPr>
              <a:t>Client updates info &amp; pays invoices</a:t>
            </a:r>
            <a:endParaRPr lang="en-US" sz="4400" dirty="0">
              <a:solidFill>
                <a:srgbClr val="0C0C11"/>
              </a:solidFill>
            </a:endParaRPr>
          </a:p>
          <a:p>
            <a:pPr marL="0" lvl="0" indent="0">
              <a:lnSpc>
                <a:spcPct val="150000"/>
              </a:lnSpc>
              <a:buClr>
                <a:srgbClr val="898989"/>
              </a:buClr>
              <a:buSzPct val="100000"/>
              <a:buNone/>
              <a:defRPr sz="1800">
                <a:solidFill>
                  <a:srgbClr val="000000"/>
                </a:solidFill>
              </a:defRPr>
            </a:pPr>
            <a:endParaRPr sz="2800" dirty="0">
              <a:solidFill>
                <a:schemeClr val="tx1">
                  <a:lumMod val="75000"/>
                  <a:lumOff val="25000"/>
                </a:schemeClr>
              </a:solidFill>
            </a:endParaRPr>
          </a:p>
        </p:txBody>
      </p:sp>
    </p:spTree>
    <p:extLst>
      <p:ext uri="{BB962C8B-B14F-4D97-AF65-F5344CB8AC3E}">
        <p14:creationId xmlns:p14="http://schemas.microsoft.com/office/powerpoint/2010/main" val="793938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6">
                                            <p:bg/>
                                          </p:spTgt>
                                        </p:tgtEl>
                                        <p:attrNameLst>
                                          <p:attrName>style.visibility</p:attrName>
                                        </p:attrNameLst>
                                      </p:cBhvr>
                                      <p:to>
                                        <p:strVal val="visible"/>
                                      </p:to>
                                    </p:set>
                                    <p:anim calcmode="lin" valueType="num">
                                      <p:cBhvr>
                                        <p:cTn id="7" dur="1000" fill="hold"/>
                                        <p:tgtEl>
                                          <p:spTgt spid="6">
                                            <p:bg/>
                                          </p:spTgt>
                                        </p:tgtEl>
                                        <p:attrNameLst>
                                          <p:attrName>ppt_x</p:attrName>
                                        </p:attrNameLst>
                                      </p:cBhvr>
                                      <p:tavLst>
                                        <p:tav tm="0">
                                          <p:val>
                                            <p:strVal val="0-#ppt_w/2"/>
                                          </p:val>
                                        </p:tav>
                                        <p:tav tm="100000">
                                          <p:val>
                                            <p:strVal val="#ppt_x"/>
                                          </p:val>
                                        </p:tav>
                                      </p:tavLst>
                                    </p:anim>
                                    <p:anim calcmode="lin" valueType="num">
                                      <p:cBhvr>
                                        <p:cTn id="8" dur="1000" fill="hold"/>
                                        <p:tgtEl>
                                          <p:spTgt spid="6">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p:tmAbs val="0"/>
                                  </p:iterate>
                                  <p:childTnLst>
                                    <p:set>
                                      <p:cBhvr>
                                        <p:cTn id="12" fill="hold"/>
                                        <p:tgtEl>
                                          <p:spTgt spid="6">
                                            <p:txEl>
                                              <p:pRg st="0" end="0"/>
                                            </p:txEl>
                                          </p:spTgt>
                                        </p:tgtEl>
                                        <p:attrNameLst>
                                          <p:attrName>style.visibility</p:attrName>
                                        </p:attrNameLst>
                                      </p:cBhvr>
                                      <p:to>
                                        <p:strVal val="visible"/>
                                      </p:to>
                                    </p:set>
                                    <p:anim calcmode="lin" valueType="num">
                                      <p:cBhvr>
                                        <p:cTn id="13" dur="1000" fill="hold"/>
                                        <p:tgtEl>
                                          <p:spTgt spid="6">
                                            <p:txEl>
                                              <p:pRg st="0" end="0"/>
                                            </p:txEl>
                                          </p:spTgt>
                                        </p:tgtEl>
                                        <p:attrNameLst>
                                          <p:attrName>ppt_x</p:attrName>
                                        </p:attrNameLst>
                                      </p:cBhvr>
                                      <p:tavLst>
                                        <p:tav tm="0">
                                          <p:val>
                                            <p:strVal val="0-#ppt_w/2"/>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iterate>
                                    <p:tmAbs val="0"/>
                                  </p:iterate>
                                  <p:childTnLst>
                                    <p:set>
                                      <p:cBhvr>
                                        <p:cTn id="18" fill="hold"/>
                                        <p:tgtEl>
                                          <p:spTgt spid="6">
                                            <p:txEl>
                                              <p:pRg st="1" end="1"/>
                                            </p:txEl>
                                          </p:spTgt>
                                        </p:tgtEl>
                                        <p:attrNameLst>
                                          <p:attrName>style.visibility</p:attrName>
                                        </p:attrNameLst>
                                      </p:cBhvr>
                                      <p:to>
                                        <p:strVal val="visible"/>
                                      </p:to>
                                    </p:set>
                                    <p:anim calcmode="lin" valueType="num">
                                      <p:cBhvr>
                                        <p:cTn id="19" dur="1000" fill="hold"/>
                                        <p:tgtEl>
                                          <p:spTgt spid="6">
                                            <p:txEl>
                                              <p:pRg st="1" end="1"/>
                                            </p:txEl>
                                          </p:spTgt>
                                        </p:tgtEl>
                                        <p:attrNameLst>
                                          <p:attrName>ppt_x</p:attrName>
                                        </p:attrNameLst>
                                      </p:cBhvr>
                                      <p:tavLst>
                                        <p:tav tm="0">
                                          <p:val>
                                            <p:strVal val="0-#ppt_w/2"/>
                                          </p:val>
                                        </p:tav>
                                        <p:tav tm="100000">
                                          <p:val>
                                            <p:strVal val="#ppt_x"/>
                                          </p:val>
                                        </p:tav>
                                      </p:tavLst>
                                    </p:anim>
                                    <p:anim calcmode="lin" valueType="num">
                                      <p:cBhvr>
                                        <p:cTn id="20" dur="10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iterate>
                                    <p:tmAbs val="0"/>
                                  </p:iterate>
                                  <p:childTnLst>
                                    <p:set>
                                      <p:cBhvr>
                                        <p:cTn id="24" fill="hold"/>
                                        <p:tgtEl>
                                          <p:spTgt spid="6">
                                            <p:txEl>
                                              <p:pRg st="2" end="2"/>
                                            </p:txEl>
                                          </p:spTgt>
                                        </p:tgtEl>
                                        <p:attrNameLst>
                                          <p:attrName>style.visibility</p:attrName>
                                        </p:attrNameLst>
                                      </p:cBhvr>
                                      <p:to>
                                        <p:strVal val="visible"/>
                                      </p:to>
                                    </p:set>
                                    <p:anim calcmode="lin" valueType="num">
                                      <p:cBhvr>
                                        <p:cTn id="25" dur="1000" fill="hold"/>
                                        <p:tgtEl>
                                          <p:spTgt spid="6">
                                            <p:txEl>
                                              <p:pRg st="2" end="2"/>
                                            </p:txEl>
                                          </p:spTgt>
                                        </p:tgtEl>
                                        <p:attrNameLst>
                                          <p:attrName>ppt_x</p:attrName>
                                        </p:attrNameLst>
                                      </p:cBhvr>
                                      <p:tavLst>
                                        <p:tav tm="0">
                                          <p:val>
                                            <p:strVal val="0-#ppt_w/2"/>
                                          </p:val>
                                        </p:tav>
                                        <p:tav tm="100000">
                                          <p:val>
                                            <p:strVal val="#ppt_x"/>
                                          </p:val>
                                        </p:tav>
                                      </p:tavLst>
                                    </p:anim>
                                    <p:anim calcmode="lin" valueType="num">
                                      <p:cBhvr>
                                        <p:cTn id="26" dur="10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iterate>
                                    <p:tmAbs val="0"/>
                                  </p:iterate>
                                  <p:childTnLst>
                                    <p:set>
                                      <p:cBhvr>
                                        <p:cTn id="30" fill="hold"/>
                                        <p:tgtEl>
                                          <p:spTgt spid="6">
                                            <p:txEl>
                                              <p:pRg st="3" end="3"/>
                                            </p:txEl>
                                          </p:spTgt>
                                        </p:tgtEl>
                                        <p:attrNameLst>
                                          <p:attrName>style.visibility</p:attrName>
                                        </p:attrNameLst>
                                      </p:cBhvr>
                                      <p:to>
                                        <p:strVal val="visible"/>
                                      </p:to>
                                    </p:set>
                                    <p:anim calcmode="lin" valueType="num">
                                      <p:cBhvr>
                                        <p:cTn id="31" dur="1000" fill="hold"/>
                                        <p:tgtEl>
                                          <p:spTgt spid="6">
                                            <p:txEl>
                                              <p:pRg st="3" end="3"/>
                                            </p:txEl>
                                          </p:spTgt>
                                        </p:tgtEl>
                                        <p:attrNameLst>
                                          <p:attrName>ppt_x</p:attrName>
                                        </p:attrNameLst>
                                      </p:cBhvr>
                                      <p:tavLst>
                                        <p:tav tm="0">
                                          <p:val>
                                            <p:strVal val="0-#ppt_w/2"/>
                                          </p:val>
                                        </p:tav>
                                        <p:tav tm="100000">
                                          <p:val>
                                            <p:strVal val="#ppt_x"/>
                                          </p:val>
                                        </p:tav>
                                      </p:tavLst>
                                    </p:anim>
                                    <p:anim calcmode="lin" valueType="num">
                                      <p:cBhvr>
                                        <p:cTn id="32" dur="10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iterate>
                                    <p:tmAbs val="0"/>
                                  </p:iterate>
                                  <p:childTnLst>
                                    <p:set>
                                      <p:cBhvr>
                                        <p:cTn id="36" fill="hold"/>
                                        <p:tgtEl>
                                          <p:spTgt spid="6">
                                            <p:txEl>
                                              <p:pRg st="4" end="4"/>
                                            </p:txEl>
                                          </p:spTgt>
                                        </p:tgtEl>
                                        <p:attrNameLst>
                                          <p:attrName>style.visibility</p:attrName>
                                        </p:attrNameLst>
                                      </p:cBhvr>
                                      <p:to>
                                        <p:strVal val="visible"/>
                                      </p:to>
                                    </p:set>
                                    <p:anim calcmode="lin" valueType="num">
                                      <p:cBhvr>
                                        <p:cTn id="37" dur="1000" fill="hold"/>
                                        <p:tgtEl>
                                          <p:spTgt spid="6">
                                            <p:txEl>
                                              <p:pRg st="4" end="4"/>
                                            </p:txEl>
                                          </p:spTgt>
                                        </p:tgtEl>
                                        <p:attrNameLst>
                                          <p:attrName>ppt_x</p:attrName>
                                        </p:attrNameLst>
                                      </p:cBhvr>
                                      <p:tavLst>
                                        <p:tav tm="0">
                                          <p:val>
                                            <p:strVal val="0-#ppt_w/2"/>
                                          </p:val>
                                        </p:tav>
                                        <p:tav tm="100000">
                                          <p:val>
                                            <p:strVal val="#ppt_x"/>
                                          </p:val>
                                        </p:tav>
                                      </p:tavLst>
                                    </p:anim>
                                    <p:anim calcmode="lin" valueType="num">
                                      <p:cBhvr>
                                        <p:cTn id="38" dur="10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iterate>
                                    <p:tmAbs val="0"/>
                                  </p:iterate>
                                  <p:childTnLst>
                                    <p:set>
                                      <p:cBhvr>
                                        <p:cTn id="42" fill="hold"/>
                                        <p:tgtEl>
                                          <p:spTgt spid="6">
                                            <p:txEl>
                                              <p:pRg st="5" end="5"/>
                                            </p:txEl>
                                          </p:spTgt>
                                        </p:tgtEl>
                                        <p:attrNameLst>
                                          <p:attrName>style.visibility</p:attrName>
                                        </p:attrNameLst>
                                      </p:cBhvr>
                                      <p:to>
                                        <p:strVal val="visible"/>
                                      </p:to>
                                    </p:set>
                                    <p:anim calcmode="lin" valueType="num">
                                      <p:cBhvr>
                                        <p:cTn id="43" dur="1000" fill="hold"/>
                                        <p:tgtEl>
                                          <p:spTgt spid="6">
                                            <p:txEl>
                                              <p:pRg st="5" end="5"/>
                                            </p:txEl>
                                          </p:spTgt>
                                        </p:tgtEl>
                                        <p:attrNameLst>
                                          <p:attrName>ppt_x</p:attrName>
                                        </p:attrNameLst>
                                      </p:cBhvr>
                                      <p:tavLst>
                                        <p:tav tm="0">
                                          <p:val>
                                            <p:strVal val="0-#ppt_w/2"/>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advAuto="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1864" y="-152400"/>
            <a:ext cx="13389864" cy="11391108"/>
          </a:xfrm>
          <a:prstGeom prst="rect">
            <a:avLst/>
          </a:prstGeom>
        </p:spPr>
      </p:pic>
      <p:sp>
        <p:nvSpPr>
          <p:cNvPr id="9" name="Shape 82"/>
          <p:cNvSpPr txBox="1">
            <a:spLocks/>
          </p:cNvSpPr>
          <p:nvPr/>
        </p:nvSpPr>
        <p:spPr>
          <a:xfrm>
            <a:off x="863600" y="3657600"/>
            <a:ext cx="5562600"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dirty="0" smtClean="0">
                <a:solidFill>
                  <a:schemeClr val="accent3">
                    <a:lumMod val="60000"/>
                    <a:lumOff val="40000"/>
                  </a:schemeClr>
                </a:solidFill>
                <a:effectLst>
                  <a:outerShdw blurRad="38100" dist="38100" dir="2700000" algn="tl">
                    <a:srgbClr val="000000">
                      <a:alpha val="43137"/>
                    </a:srgbClr>
                  </a:outerShdw>
                </a:effectLst>
              </a:rPr>
              <a:t>Practice</a:t>
            </a:r>
            <a:r>
              <a:rPr lang="en-US" sz="11000" dirty="0" smtClean="0">
                <a:solidFill>
                  <a:schemeClr val="accent3">
                    <a:lumMod val="60000"/>
                    <a:lumOff val="40000"/>
                  </a:schemeClr>
                </a:solidFill>
              </a:rPr>
              <a:t> </a:t>
            </a:r>
            <a:endParaRPr lang="en-US" sz="11000" dirty="0">
              <a:solidFill>
                <a:schemeClr val="accent3">
                  <a:lumMod val="60000"/>
                  <a:lumOff val="40000"/>
                </a:schemeClr>
              </a:solidFill>
            </a:endParaRPr>
          </a:p>
        </p:txBody>
      </p:sp>
      <p:sp>
        <p:nvSpPr>
          <p:cNvPr id="11" name="Shape 82"/>
          <p:cNvSpPr txBox="1">
            <a:spLocks/>
          </p:cNvSpPr>
          <p:nvPr/>
        </p:nvSpPr>
        <p:spPr>
          <a:xfrm>
            <a:off x="863600" y="4810273"/>
            <a:ext cx="8839200" cy="1616581"/>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dirty="0" smtClean="0">
                <a:solidFill>
                  <a:schemeClr val="accent3">
                    <a:lumMod val="60000"/>
                    <a:lumOff val="40000"/>
                  </a:schemeClr>
                </a:solidFill>
                <a:effectLst>
                  <a:outerShdw blurRad="38100" dist="38100" dir="2700000" algn="tl">
                    <a:srgbClr val="000000">
                      <a:alpha val="43137"/>
                    </a:srgbClr>
                  </a:outerShdw>
                </a:effectLst>
              </a:rPr>
              <a:t>Management</a:t>
            </a:r>
            <a:endParaRPr lang="en-US" sz="11000" dirty="0">
              <a:solidFill>
                <a:schemeClr val="accent3">
                  <a:lumMod val="60000"/>
                  <a:lumOff val="40000"/>
                </a:schemeClr>
              </a:solidFill>
              <a:effectLst>
                <a:outerShdw blurRad="38100" dist="38100" dir="2700000" algn="tl">
                  <a:srgbClr val="000000">
                    <a:alpha val="43137"/>
                  </a:srgbClr>
                </a:outerShdw>
              </a:effectLst>
            </a:endParaRPr>
          </a:p>
        </p:txBody>
      </p:sp>
      <p:sp>
        <p:nvSpPr>
          <p:cNvPr id="6" name="Shape 82"/>
          <p:cNvSpPr txBox="1">
            <a:spLocks/>
          </p:cNvSpPr>
          <p:nvPr/>
        </p:nvSpPr>
        <p:spPr>
          <a:xfrm>
            <a:off x="863600" y="5958674"/>
            <a:ext cx="5791200" cy="1356526"/>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dirty="0" smtClean="0">
                <a:solidFill>
                  <a:schemeClr val="accent3">
                    <a:lumMod val="60000"/>
                    <a:lumOff val="40000"/>
                  </a:schemeClr>
                </a:solidFill>
                <a:effectLst>
                  <a:outerShdw blurRad="38100" dist="38100" dir="2700000" algn="tl">
                    <a:srgbClr val="000000">
                      <a:alpha val="43137"/>
                    </a:srgbClr>
                  </a:outerShdw>
                </a:effectLst>
              </a:rPr>
              <a:t>Software</a:t>
            </a:r>
            <a:endParaRPr lang="en-US" sz="11000" dirty="0">
              <a:solidFill>
                <a:schemeClr val="accent3">
                  <a:lumMod val="60000"/>
                  <a:lumOff val="40000"/>
                </a:schemeClr>
              </a:solidFill>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Tree>
    <p:extLst>
      <p:ext uri="{BB962C8B-B14F-4D97-AF65-F5344CB8AC3E}">
        <p14:creationId xmlns:p14="http://schemas.microsoft.com/office/powerpoint/2010/main" val="3040227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1864" y="-152400"/>
            <a:ext cx="13389864" cy="11391108"/>
          </a:xfrm>
          <a:prstGeom prst="rect">
            <a:avLst/>
          </a:prstGeom>
        </p:spPr>
      </p:pic>
      <p:sp>
        <p:nvSpPr>
          <p:cNvPr id="7" name="Shape 82"/>
          <p:cNvSpPr txBox="1">
            <a:spLocks/>
          </p:cNvSpPr>
          <p:nvPr/>
        </p:nvSpPr>
        <p:spPr>
          <a:xfrm>
            <a:off x="711200" y="4372176"/>
            <a:ext cx="10439400"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dirty="0" smtClean="0">
                <a:solidFill>
                  <a:schemeClr val="accent3">
                    <a:lumMod val="60000"/>
                    <a:lumOff val="40000"/>
                  </a:schemeClr>
                </a:solidFill>
                <a:effectLst>
                  <a:outerShdw blurRad="38100" dist="38100" dir="2700000" algn="tl">
                    <a:srgbClr val="000000">
                      <a:alpha val="43137"/>
                    </a:srgbClr>
                  </a:outerShdw>
                </a:effectLst>
              </a:rPr>
              <a:t>The Ultimate</a:t>
            </a:r>
            <a:endParaRPr lang="en-US" sz="11000" dirty="0">
              <a:solidFill>
                <a:schemeClr val="accent3">
                  <a:lumMod val="60000"/>
                  <a:lumOff val="40000"/>
                </a:schemeClr>
              </a:solidFill>
            </a:endParaRPr>
          </a:p>
        </p:txBody>
      </p:sp>
      <p:sp>
        <p:nvSpPr>
          <p:cNvPr id="8" name="Shape 82"/>
          <p:cNvSpPr txBox="1">
            <a:spLocks/>
          </p:cNvSpPr>
          <p:nvPr/>
        </p:nvSpPr>
        <p:spPr>
          <a:xfrm>
            <a:off x="968828" y="5511546"/>
            <a:ext cx="8915400"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dirty="0" smtClean="0">
                <a:solidFill>
                  <a:schemeClr val="accent3">
                    <a:lumMod val="60000"/>
                    <a:lumOff val="40000"/>
                  </a:schemeClr>
                </a:solidFill>
                <a:effectLst>
                  <a:outerShdw blurRad="38100" dist="38100" dir="2700000" algn="tl">
                    <a:srgbClr val="000000">
                      <a:alpha val="43137"/>
                    </a:srgbClr>
                  </a:outerShdw>
                </a:effectLst>
              </a:rPr>
              <a:t>Management</a:t>
            </a:r>
            <a:endParaRPr lang="en-US" sz="11000" dirty="0">
              <a:solidFill>
                <a:schemeClr val="accent3">
                  <a:lumMod val="60000"/>
                  <a:lumOff val="40000"/>
                </a:schemeClr>
              </a:solidFill>
            </a:endParaRPr>
          </a:p>
        </p:txBody>
      </p:sp>
      <p:sp>
        <p:nvSpPr>
          <p:cNvPr id="10" name="Shape 82"/>
          <p:cNvSpPr txBox="1">
            <a:spLocks/>
          </p:cNvSpPr>
          <p:nvPr/>
        </p:nvSpPr>
        <p:spPr>
          <a:xfrm>
            <a:off x="9283700" y="5546548"/>
            <a:ext cx="952500"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spc="-300" dirty="0" smtClean="0">
                <a:solidFill>
                  <a:schemeClr val="accent3">
                    <a:lumMod val="60000"/>
                    <a:lumOff val="40000"/>
                  </a:schemeClr>
                </a:solidFill>
                <a:effectLst>
                  <a:outerShdw blurRad="38100" dist="38100" dir="2700000" algn="tl">
                    <a:srgbClr val="000000">
                      <a:alpha val="43137"/>
                    </a:srgbClr>
                  </a:outerShdw>
                </a:effectLst>
              </a:rPr>
              <a:t>T</a:t>
            </a:r>
            <a:endParaRPr lang="en-US" sz="11000" dirty="0">
              <a:solidFill>
                <a:schemeClr val="accent3">
                  <a:lumMod val="60000"/>
                  <a:lumOff val="40000"/>
                </a:schemeClr>
              </a:solidFill>
            </a:endParaRPr>
          </a:p>
        </p:txBody>
      </p:sp>
      <p:sp>
        <p:nvSpPr>
          <p:cNvPr id="12" name="Shape 82"/>
          <p:cNvSpPr txBox="1">
            <a:spLocks/>
          </p:cNvSpPr>
          <p:nvPr/>
        </p:nvSpPr>
        <p:spPr>
          <a:xfrm>
            <a:off x="9884228" y="5529047"/>
            <a:ext cx="1866900"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spc="-300" dirty="0" smtClean="0">
                <a:solidFill>
                  <a:schemeClr val="accent3">
                    <a:lumMod val="60000"/>
                    <a:lumOff val="40000"/>
                  </a:schemeClr>
                </a:solidFill>
                <a:effectLst>
                  <a:outerShdw blurRad="38100" dist="38100" dir="2700000" algn="tl">
                    <a:srgbClr val="000000">
                      <a:alpha val="43137"/>
                    </a:srgbClr>
                  </a:outerShdw>
                </a:effectLst>
              </a:rPr>
              <a:t>ool</a:t>
            </a:r>
            <a:r>
              <a:rPr lang="en-US" sz="11000" dirty="0" smtClean="0">
                <a:solidFill>
                  <a:schemeClr val="accent3">
                    <a:lumMod val="60000"/>
                    <a:lumOff val="40000"/>
                  </a:schemeClr>
                </a:solidFill>
              </a:rPr>
              <a:t> </a:t>
            </a:r>
            <a:endParaRPr lang="en-US" sz="11000" dirty="0">
              <a:solidFill>
                <a:schemeClr val="accent3">
                  <a:lumMod val="60000"/>
                  <a:lumOff val="40000"/>
                </a:schemeClr>
              </a:solidFill>
            </a:endParaRPr>
          </a:p>
        </p:txBody>
      </p:sp>
    </p:spTree>
    <p:extLst>
      <p:ext uri="{BB962C8B-B14F-4D97-AF65-F5344CB8AC3E}">
        <p14:creationId xmlns:p14="http://schemas.microsoft.com/office/powerpoint/2010/main" val="335857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1864" y="-152400"/>
            <a:ext cx="13389864" cy="11391108"/>
          </a:xfrm>
          <a:prstGeom prst="rect">
            <a:avLst/>
          </a:prstGeom>
        </p:spPr>
      </p:pic>
      <p:sp>
        <p:nvSpPr>
          <p:cNvPr id="7" name="Shape 82"/>
          <p:cNvSpPr txBox="1">
            <a:spLocks/>
          </p:cNvSpPr>
          <p:nvPr/>
        </p:nvSpPr>
        <p:spPr>
          <a:xfrm>
            <a:off x="1168400" y="914400"/>
            <a:ext cx="10439400" cy="686653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Cuts down on 50% of meetings</a:t>
            </a:r>
          </a:p>
          <a:p>
            <a:pPr>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Delegation tool</a:t>
            </a:r>
          </a:p>
          <a:p>
            <a:pPr>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Accountability tool</a:t>
            </a:r>
          </a:p>
          <a:p>
            <a:pPr>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Reporting tool</a:t>
            </a:r>
          </a:p>
          <a:p>
            <a:pPr lvl="0">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Streamlines workflow</a:t>
            </a:r>
          </a:p>
          <a:p>
            <a:pPr lvl="0">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Never miss a due date</a:t>
            </a:r>
          </a:p>
        </p:txBody>
      </p:sp>
    </p:spTree>
    <p:extLst>
      <p:ext uri="{BB962C8B-B14F-4D97-AF65-F5344CB8AC3E}">
        <p14:creationId xmlns:p14="http://schemas.microsoft.com/office/powerpoint/2010/main" val="3236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1864" y="-152400"/>
            <a:ext cx="13389864" cy="11391108"/>
          </a:xfrm>
          <a:prstGeom prst="rect">
            <a:avLst/>
          </a:prstGeom>
        </p:spPr>
      </p:pic>
      <p:sp>
        <p:nvSpPr>
          <p:cNvPr id="7" name="Shape 82"/>
          <p:cNvSpPr txBox="1">
            <a:spLocks/>
          </p:cNvSpPr>
          <p:nvPr/>
        </p:nvSpPr>
        <p:spPr>
          <a:xfrm>
            <a:off x="711200" y="4372176"/>
            <a:ext cx="10439400"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dirty="0" smtClean="0">
                <a:solidFill>
                  <a:schemeClr val="accent3">
                    <a:lumMod val="60000"/>
                    <a:lumOff val="40000"/>
                  </a:schemeClr>
                </a:solidFill>
                <a:effectLst>
                  <a:outerShdw blurRad="38100" dist="38100" dir="2700000" algn="tl">
                    <a:srgbClr val="000000">
                      <a:alpha val="43137"/>
                    </a:srgbClr>
                  </a:outerShdw>
                </a:effectLst>
              </a:rPr>
              <a:t>The Ultimate</a:t>
            </a:r>
            <a:endParaRPr lang="en-US" sz="11000" dirty="0">
              <a:solidFill>
                <a:schemeClr val="accent3">
                  <a:lumMod val="60000"/>
                  <a:lumOff val="40000"/>
                </a:schemeClr>
              </a:solidFill>
            </a:endParaRPr>
          </a:p>
        </p:txBody>
      </p:sp>
      <p:sp>
        <p:nvSpPr>
          <p:cNvPr id="8" name="Shape 82"/>
          <p:cNvSpPr txBox="1">
            <a:spLocks/>
          </p:cNvSpPr>
          <p:nvPr/>
        </p:nvSpPr>
        <p:spPr>
          <a:xfrm>
            <a:off x="968828" y="5511546"/>
            <a:ext cx="4161972"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dirty="0" smtClean="0">
                <a:solidFill>
                  <a:schemeClr val="accent3">
                    <a:lumMod val="60000"/>
                    <a:lumOff val="40000"/>
                  </a:schemeClr>
                </a:solidFill>
                <a:effectLst>
                  <a:outerShdw blurRad="38100" dist="38100" dir="2700000" algn="tl">
                    <a:srgbClr val="000000">
                      <a:alpha val="43137"/>
                    </a:srgbClr>
                  </a:outerShdw>
                </a:effectLst>
              </a:rPr>
              <a:t>Team </a:t>
            </a:r>
            <a:endParaRPr lang="en-US" sz="11000" dirty="0">
              <a:solidFill>
                <a:schemeClr val="accent3">
                  <a:lumMod val="60000"/>
                  <a:lumOff val="40000"/>
                </a:schemeClr>
              </a:solidFill>
            </a:endParaRPr>
          </a:p>
        </p:txBody>
      </p:sp>
      <p:sp>
        <p:nvSpPr>
          <p:cNvPr id="10" name="Shape 82"/>
          <p:cNvSpPr txBox="1">
            <a:spLocks/>
          </p:cNvSpPr>
          <p:nvPr/>
        </p:nvSpPr>
        <p:spPr>
          <a:xfrm>
            <a:off x="4720772" y="5517520"/>
            <a:ext cx="952500"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spc="-300" dirty="0" smtClean="0">
                <a:solidFill>
                  <a:schemeClr val="accent3">
                    <a:lumMod val="60000"/>
                    <a:lumOff val="40000"/>
                  </a:schemeClr>
                </a:solidFill>
                <a:effectLst>
                  <a:outerShdw blurRad="38100" dist="38100" dir="2700000" algn="tl">
                    <a:srgbClr val="000000">
                      <a:alpha val="43137"/>
                    </a:srgbClr>
                  </a:outerShdw>
                </a:effectLst>
              </a:rPr>
              <a:t>T</a:t>
            </a:r>
            <a:endParaRPr lang="en-US" sz="11000" dirty="0">
              <a:solidFill>
                <a:schemeClr val="accent3">
                  <a:lumMod val="60000"/>
                  <a:lumOff val="40000"/>
                </a:schemeClr>
              </a:solidFill>
            </a:endParaRPr>
          </a:p>
        </p:txBody>
      </p:sp>
      <p:sp>
        <p:nvSpPr>
          <p:cNvPr id="12" name="Shape 82"/>
          <p:cNvSpPr txBox="1">
            <a:spLocks/>
          </p:cNvSpPr>
          <p:nvPr/>
        </p:nvSpPr>
        <p:spPr>
          <a:xfrm>
            <a:off x="5321300" y="5529047"/>
            <a:ext cx="1866900"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11000" spc="-300" dirty="0" smtClean="0">
                <a:solidFill>
                  <a:schemeClr val="accent3">
                    <a:lumMod val="60000"/>
                    <a:lumOff val="40000"/>
                  </a:schemeClr>
                </a:solidFill>
                <a:effectLst>
                  <a:outerShdw blurRad="38100" dist="38100" dir="2700000" algn="tl">
                    <a:srgbClr val="000000">
                      <a:alpha val="43137"/>
                    </a:srgbClr>
                  </a:outerShdw>
                </a:effectLst>
              </a:rPr>
              <a:t>ool</a:t>
            </a:r>
            <a:r>
              <a:rPr lang="en-US" sz="11000" dirty="0" smtClean="0">
                <a:solidFill>
                  <a:schemeClr val="accent3">
                    <a:lumMod val="60000"/>
                    <a:lumOff val="40000"/>
                  </a:schemeClr>
                </a:solidFill>
              </a:rPr>
              <a:t> </a:t>
            </a:r>
            <a:endParaRPr lang="en-US" sz="11000" dirty="0">
              <a:solidFill>
                <a:schemeClr val="accent3">
                  <a:lumMod val="60000"/>
                  <a:lumOff val="40000"/>
                </a:schemeClr>
              </a:solidFill>
            </a:endParaRPr>
          </a:p>
        </p:txBody>
      </p:sp>
    </p:spTree>
    <p:extLst>
      <p:ext uri="{BB962C8B-B14F-4D97-AF65-F5344CB8AC3E}">
        <p14:creationId xmlns:p14="http://schemas.microsoft.com/office/powerpoint/2010/main" val="1094264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1864" y="-152400"/>
            <a:ext cx="13389864" cy="11391108"/>
          </a:xfrm>
          <a:prstGeom prst="rect">
            <a:avLst/>
          </a:prstGeom>
        </p:spPr>
      </p:pic>
      <p:sp>
        <p:nvSpPr>
          <p:cNvPr id="7" name="Shape 82"/>
          <p:cNvSpPr txBox="1">
            <a:spLocks/>
          </p:cNvSpPr>
          <p:nvPr/>
        </p:nvSpPr>
        <p:spPr>
          <a:xfrm>
            <a:off x="939800" y="990600"/>
            <a:ext cx="10439400" cy="1463852"/>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lnSpc>
                <a:spcPct val="150000"/>
              </a:lnSpc>
              <a:buClr>
                <a:schemeClr val="tx1">
                  <a:lumMod val="50000"/>
                  <a:lumOff val="50000"/>
                </a:schemeClr>
              </a:buClr>
              <a:buSzPct val="100000"/>
            </a:pPr>
            <a:r>
              <a:rPr lang="en-US" sz="5400" b="1" dirty="0" smtClean="0">
                <a:solidFill>
                  <a:schemeClr val="accent3">
                    <a:lumMod val="60000"/>
                    <a:lumOff val="40000"/>
                  </a:schemeClr>
                </a:solidFill>
                <a:effectLst>
                  <a:outerShdw blurRad="38100" dist="38100" dir="2700000" algn="tl">
                    <a:srgbClr val="000000">
                      <a:alpha val="43137"/>
                    </a:srgbClr>
                  </a:outerShdw>
                </a:effectLst>
              </a:rPr>
              <a:t>Quicker access </a:t>
            </a:r>
            <a:r>
              <a:rPr lang="en-US" sz="5400" b="1" dirty="0">
                <a:solidFill>
                  <a:schemeClr val="accent3">
                    <a:lumMod val="60000"/>
                    <a:lumOff val="40000"/>
                  </a:schemeClr>
                </a:solidFill>
                <a:effectLst>
                  <a:outerShdw blurRad="38100" dist="38100" dir="2700000" algn="tl">
                    <a:srgbClr val="000000">
                      <a:alpha val="43137"/>
                    </a:srgbClr>
                  </a:outerShdw>
                </a:effectLst>
              </a:rPr>
              <a:t>to information</a:t>
            </a:r>
          </a:p>
          <a:p>
            <a:pPr>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Reduces interruptions by 60%</a:t>
            </a:r>
          </a:p>
          <a:p>
            <a:pPr lvl="0">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Better tracking</a:t>
            </a:r>
          </a:p>
          <a:p>
            <a:pPr lvl="0">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Creates error free </a:t>
            </a:r>
            <a:r>
              <a:rPr lang="en-US" sz="5400" b="1" dirty="0" smtClean="0">
                <a:solidFill>
                  <a:schemeClr val="accent3">
                    <a:lumMod val="60000"/>
                    <a:lumOff val="40000"/>
                  </a:schemeClr>
                </a:solidFill>
                <a:effectLst>
                  <a:outerShdw blurRad="38100" dist="38100" dir="2700000" algn="tl">
                    <a:srgbClr val="000000">
                      <a:alpha val="43137"/>
                    </a:srgbClr>
                  </a:outerShdw>
                </a:effectLst>
              </a:rPr>
              <a:t>services</a:t>
            </a:r>
            <a:endParaRPr lang="en-US" sz="5400" b="1" dirty="0">
              <a:solidFill>
                <a:schemeClr val="accent3">
                  <a:lumMod val="60000"/>
                  <a:lumOff val="40000"/>
                </a:schemeClr>
              </a:solidFill>
              <a:effectLst>
                <a:outerShdw blurRad="38100" dist="38100" dir="2700000" algn="tl">
                  <a:srgbClr val="000000">
                    <a:alpha val="43137"/>
                  </a:srgbClr>
                </a:outerShdw>
              </a:effectLst>
            </a:endParaRPr>
          </a:p>
          <a:p>
            <a:pPr lvl="0">
              <a:lnSpc>
                <a:spcPct val="150000"/>
              </a:lnSpc>
              <a:buClr>
                <a:schemeClr val="tx1">
                  <a:lumMod val="50000"/>
                  <a:lumOff val="50000"/>
                </a:schemeClr>
              </a:buClr>
              <a:buSzPct val="100000"/>
            </a:pPr>
            <a:r>
              <a:rPr lang="en-US" sz="5400" b="1" dirty="0" smtClean="0">
                <a:solidFill>
                  <a:schemeClr val="accent3">
                    <a:lumMod val="60000"/>
                    <a:lumOff val="40000"/>
                  </a:schemeClr>
                </a:solidFill>
                <a:effectLst>
                  <a:outerShdw blurRad="38100" dist="38100" dir="2700000" algn="tl">
                    <a:srgbClr val="000000">
                      <a:alpha val="43137"/>
                    </a:srgbClr>
                  </a:outerShdw>
                </a:effectLst>
              </a:rPr>
              <a:t>Total time savings</a:t>
            </a:r>
            <a:endParaRPr lang="en-US" sz="5400" b="1" dirty="0">
              <a:solidFill>
                <a:schemeClr val="accent3">
                  <a:lumMod val="60000"/>
                  <a:lumOff val="40000"/>
                </a:schemeClr>
              </a:solidFill>
              <a:effectLst>
                <a:outerShdw blurRad="38100" dist="38100" dir="2700000" algn="tl">
                  <a:srgbClr val="000000">
                    <a:alpha val="43137"/>
                  </a:srgbClr>
                </a:outerShdw>
              </a:effectLst>
            </a:endParaRPr>
          </a:p>
          <a:p>
            <a:pPr lvl="0">
              <a:lnSpc>
                <a:spcPct val="150000"/>
              </a:lnSpc>
              <a:buClr>
                <a:schemeClr val="tx1">
                  <a:lumMod val="50000"/>
                  <a:lumOff val="50000"/>
                </a:schemeClr>
              </a:buClr>
              <a:buSzPct val="100000"/>
            </a:pPr>
            <a:r>
              <a:rPr lang="en-US" sz="5400" b="1" dirty="0">
                <a:solidFill>
                  <a:schemeClr val="accent3">
                    <a:lumMod val="60000"/>
                    <a:lumOff val="40000"/>
                  </a:schemeClr>
                </a:solidFill>
                <a:effectLst>
                  <a:outerShdw blurRad="38100" dist="38100" dir="2700000" algn="tl">
                    <a:srgbClr val="000000">
                      <a:alpha val="43137"/>
                    </a:srgbClr>
                  </a:outerShdw>
                </a:effectLst>
              </a:rPr>
              <a:t>Productivity </a:t>
            </a:r>
            <a:r>
              <a:rPr lang="en-US" sz="5400" b="1" dirty="0" smtClean="0">
                <a:solidFill>
                  <a:schemeClr val="accent3">
                    <a:lumMod val="60000"/>
                    <a:lumOff val="40000"/>
                  </a:schemeClr>
                </a:solidFill>
                <a:effectLst>
                  <a:outerShdw blurRad="38100" dist="38100" dir="2700000" algn="tl">
                    <a:srgbClr val="000000">
                      <a:alpha val="43137"/>
                    </a:srgbClr>
                  </a:outerShdw>
                </a:effectLst>
              </a:rPr>
              <a:t>increases</a:t>
            </a:r>
            <a:endParaRPr lang="en-US" sz="5400" b="1" dirty="0">
              <a:solidFill>
                <a:schemeClr val="accent3">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606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44474A"/>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94400" y="-762000"/>
            <a:ext cx="19335750" cy="12890501"/>
          </a:xfrm>
          <a:prstGeom prst="rect">
            <a:avLst/>
          </a:prstGeom>
        </p:spPr>
      </p:pic>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1" name="Picture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2" name="Picture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3" name="Picture 2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4" name="Picture 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42540" y="3266328"/>
            <a:ext cx="2873718" cy="2201316"/>
          </a:xfrm>
          <a:prstGeom prst="rect">
            <a:avLst/>
          </a:prstGeom>
          <a:effectLst/>
        </p:spPr>
      </p:pic>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42539" y="3291114"/>
            <a:ext cx="2873719" cy="2201316"/>
          </a:xfrm>
          <a:prstGeom prst="rect">
            <a:avLst/>
          </a:prstGeom>
          <a:effectLst/>
        </p:spPr>
      </p:pic>
      <p:sp>
        <p:nvSpPr>
          <p:cNvPr id="10" name="Shape 45"/>
          <p:cNvSpPr txBox="1">
            <a:spLocks/>
          </p:cNvSpPr>
          <p:nvPr/>
        </p:nvSpPr>
        <p:spPr>
          <a:xfrm>
            <a:off x="5439230" y="1705428"/>
            <a:ext cx="7391400" cy="89941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600" b="1" cap="all" dirty="0" smtClean="0">
                <a:solidFill>
                  <a:srgbClr val="FFFFFE"/>
                </a:solidFill>
              </a:rPr>
              <a:t>value added</a:t>
            </a:r>
            <a:endParaRPr lang="en-US" sz="6600" b="1" cap="all" dirty="0">
              <a:solidFill>
                <a:srgbClr val="FFFFFE"/>
              </a:solidFill>
            </a:endParaRPr>
          </a:p>
        </p:txBody>
      </p:sp>
      <p:sp>
        <p:nvSpPr>
          <p:cNvPr id="11" name="Shape 45"/>
          <p:cNvSpPr txBox="1">
            <a:spLocks/>
          </p:cNvSpPr>
          <p:nvPr/>
        </p:nvSpPr>
        <p:spPr>
          <a:xfrm>
            <a:off x="5773058" y="2374988"/>
            <a:ext cx="6950856" cy="100684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600" b="1" cap="all" dirty="0" smtClean="0">
                <a:solidFill>
                  <a:srgbClr val="FFFFFE"/>
                </a:solidFill>
              </a:rPr>
              <a:t>automations</a:t>
            </a:r>
            <a:endParaRPr lang="en-US" sz="6600" b="1" cap="all" dirty="0">
              <a:solidFill>
                <a:srgbClr val="FFFFFE"/>
              </a:solidFill>
            </a:endParaRPr>
          </a:p>
        </p:txBody>
      </p:sp>
      <p:sp>
        <p:nvSpPr>
          <p:cNvPr id="12" name="Shape 45"/>
          <p:cNvSpPr txBox="1">
            <a:spLocks/>
          </p:cNvSpPr>
          <p:nvPr/>
        </p:nvSpPr>
        <p:spPr>
          <a:xfrm>
            <a:off x="4670061" y="1250596"/>
            <a:ext cx="1832339" cy="213360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16000" b="1" cap="all" dirty="0" smtClean="0">
                <a:solidFill>
                  <a:srgbClr val="FFFFFE"/>
                </a:solidFill>
              </a:rPr>
              <a:t>6</a:t>
            </a:r>
            <a:endParaRPr lang="en-US" sz="16000" b="1" cap="all" dirty="0">
              <a:solidFill>
                <a:srgbClr val="FFFFFE"/>
              </a:solidFill>
            </a:endParaRPr>
          </a:p>
        </p:txBody>
      </p:sp>
      <p:sp>
        <p:nvSpPr>
          <p:cNvPr id="13" name="Shape 45"/>
          <p:cNvSpPr txBox="1">
            <a:spLocks/>
          </p:cNvSpPr>
          <p:nvPr/>
        </p:nvSpPr>
        <p:spPr>
          <a:xfrm>
            <a:off x="722084" y="3465444"/>
            <a:ext cx="11791950" cy="4553856"/>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00050" lvl="0" indent="-400050" algn="r">
              <a:lnSpc>
                <a:spcPts val="4800"/>
              </a:lnSpc>
              <a:buClr>
                <a:srgbClr val="898989"/>
              </a:buClr>
              <a:buSzPct val="100000"/>
              <a:buFont typeface="Arial"/>
              <a:defRPr sz="1800">
                <a:solidFill>
                  <a:srgbClr val="000000"/>
                </a:solidFill>
              </a:defRPr>
            </a:pPr>
            <a:r>
              <a:rPr lang="en-US" sz="4400" b="1" dirty="0">
                <a:solidFill>
                  <a:srgbClr val="0E123F"/>
                </a:solidFill>
              </a:rPr>
              <a:t>Data Connecting Products</a:t>
            </a:r>
          </a:p>
          <a:p>
            <a:pPr marL="400050" lvl="0" indent="-400050" algn="r">
              <a:lnSpc>
                <a:spcPts val="4800"/>
              </a:lnSpc>
              <a:buClr>
                <a:srgbClr val="898989"/>
              </a:buClr>
              <a:buSzPct val="100000"/>
              <a:buFont typeface="Arial"/>
              <a:defRPr sz="1800">
                <a:solidFill>
                  <a:srgbClr val="000000"/>
                </a:solidFill>
              </a:defRPr>
            </a:pPr>
            <a:r>
              <a:rPr lang="en-US" sz="4400" b="1" dirty="0">
                <a:solidFill>
                  <a:srgbClr val="0E123F"/>
                </a:solidFill>
              </a:rPr>
              <a:t>Online Accounting </a:t>
            </a:r>
            <a:endParaRPr lang="en-US" sz="4400" b="1" dirty="0" smtClean="0">
              <a:solidFill>
                <a:srgbClr val="0E123F"/>
              </a:solidFill>
            </a:endParaRPr>
          </a:p>
          <a:p>
            <a:pPr marL="400050" lvl="0" indent="-400050" algn="r">
              <a:lnSpc>
                <a:spcPts val="4800"/>
              </a:lnSpc>
              <a:buClr>
                <a:srgbClr val="898989"/>
              </a:buClr>
              <a:buSzPct val="100000"/>
              <a:buFont typeface="Arial"/>
              <a:defRPr sz="1800">
                <a:solidFill>
                  <a:srgbClr val="000000"/>
                </a:solidFill>
              </a:defRPr>
            </a:pPr>
            <a:r>
              <a:rPr lang="en-US" sz="4400" b="1" dirty="0" smtClean="0">
                <a:solidFill>
                  <a:srgbClr val="0E123F"/>
                </a:solidFill>
              </a:rPr>
              <a:t>Lobby </a:t>
            </a:r>
            <a:r>
              <a:rPr lang="en-US" sz="4400" b="1" dirty="0">
                <a:solidFill>
                  <a:srgbClr val="0E123F"/>
                </a:solidFill>
              </a:rPr>
              <a:t>Kiosk Systems</a:t>
            </a:r>
          </a:p>
          <a:p>
            <a:pPr marL="400050" lvl="0" indent="-400050" algn="r">
              <a:lnSpc>
                <a:spcPts val="4800"/>
              </a:lnSpc>
              <a:buClr>
                <a:srgbClr val="898989"/>
              </a:buClr>
              <a:buSzPct val="100000"/>
              <a:buFont typeface="Arial"/>
              <a:defRPr sz="1800">
                <a:solidFill>
                  <a:srgbClr val="000000"/>
                </a:solidFill>
              </a:defRPr>
            </a:pPr>
            <a:r>
              <a:rPr lang="en-US" sz="4400" b="1" dirty="0">
                <a:solidFill>
                  <a:srgbClr val="0E123F"/>
                </a:solidFill>
              </a:rPr>
              <a:t>Scan, Fill, Populate </a:t>
            </a:r>
            <a:r>
              <a:rPr lang="en-US" sz="4400" b="1" dirty="0" smtClean="0">
                <a:solidFill>
                  <a:srgbClr val="0E123F"/>
                </a:solidFill>
              </a:rPr>
              <a:t>Tech</a:t>
            </a:r>
          </a:p>
          <a:p>
            <a:pPr marL="400050" lvl="0" indent="-400050" algn="r">
              <a:lnSpc>
                <a:spcPts val="4800"/>
              </a:lnSpc>
              <a:buClr>
                <a:srgbClr val="898989"/>
              </a:buClr>
              <a:buSzPct val="100000"/>
              <a:buFont typeface="Arial"/>
              <a:defRPr sz="1800">
                <a:solidFill>
                  <a:srgbClr val="000000"/>
                </a:solidFill>
              </a:defRPr>
            </a:pPr>
            <a:r>
              <a:rPr lang="en-US" sz="4400" b="1" dirty="0" smtClean="0">
                <a:solidFill>
                  <a:srgbClr val="0E123F"/>
                </a:solidFill>
              </a:rPr>
              <a:t>Client </a:t>
            </a:r>
            <a:r>
              <a:rPr lang="en-US" sz="4400" b="1" dirty="0">
                <a:solidFill>
                  <a:srgbClr val="0E123F"/>
                </a:solidFill>
              </a:rPr>
              <a:t>Portals</a:t>
            </a:r>
          </a:p>
          <a:p>
            <a:pPr marL="400050" lvl="0" indent="-400050" algn="r">
              <a:lnSpc>
                <a:spcPts val="4800"/>
              </a:lnSpc>
              <a:buClr>
                <a:srgbClr val="898989"/>
              </a:buClr>
              <a:buSzPct val="100000"/>
              <a:buFont typeface="Arial"/>
              <a:defRPr sz="1800">
                <a:solidFill>
                  <a:srgbClr val="000000"/>
                </a:solidFill>
              </a:defRPr>
            </a:pPr>
            <a:r>
              <a:rPr lang="en-US" sz="4400" b="1" dirty="0">
                <a:solidFill>
                  <a:srgbClr val="0E123F"/>
                </a:solidFill>
              </a:rPr>
              <a:t>Practice Management Software </a:t>
            </a:r>
          </a:p>
        </p:txBody>
      </p:sp>
    </p:spTree>
    <p:extLst>
      <p:ext uri="{BB962C8B-B14F-4D97-AF65-F5344CB8AC3E}">
        <p14:creationId xmlns:p14="http://schemas.microsoft.com/office/powerpoint/2010/main" val="27413856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7" name="Shape 54"/>
          <p:cNvSpPr>
            <a:spLocks noGrp="1"/>
          </p:cNvSpPr>
          <p:nvPr>
            <p:ph type="body" idx="1"/>
          </p:nvPr>
        </p:nvSpPr>
        <p:spPr>
          <a:xfrm>
            <a:off x="806262" y="3682662"/>
            <a:ext cx="11564257" cy="213391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0">
              <a:defRPr sz="1800"/>
            </a:pPr>
            <a:r>
              <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WORKSPACE™ &amp; WORKSPACE™</a:t>
            </a:r>
          </a:p>
          <a:p>
            <a:pPr lvl="0">
              <a:defRPr sz="1800"/>
            </a:pPr>
            <a:r>
              <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ONLINE DEMO</a:t>
            </a:r>
          </a:p>
          <a:p>
            <a:pPr lvl="0">
              <a:defRPr sz="1800"/>
            </a:pPr>
            <a:endParaRPr lang="en-US"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endParaRPr>
          </a:p>
        </p:txBody>
      </p:sp>
      <p:sp>
        <p:nvSpPr>
          <p:cNvPr id="5" name="TextBox 4"/>
          <p:cNvSpPr txBox="1"/>
          <p:nvPr/>
        </p:nvSpPr>
        <p:spPr>
          <a:xfrm>
            <a:off x="510362" y="299401"/>
            <a:ext cx="12036859" cy="109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32308">
              <a:lnSpc>
                <a:spcPct val="90000"/>
              </a:lnSpc>
              <a:defRPr sz="1800">
                <a:solidFill>
                  <a:srgbClr val="000000"/>
                </a:solidFill>
              </a:defRPr>
            </a:pPr>
            <a:r>
              <a:rPr lang="en-US" sz="7200" cap="all" spc="-150" dirty="0">
                <a:solidFill>
                  <a:srgbClr val="B8DA86"/>
                </a:solidFill>
                <a:effectLst>
                  <a:outerShdw blurRad="38100" dist="38100" dir="2700000" algn="tl">
                    <a:srgbClr val="000000">
                      <a:alpha val="43137"/>
                    </a:srgbClr>
                  </a:outerShdw>
                </a:effectLst>
                <a:latin typeface="Tw Cen MT Condensed" panose="020B0606020104020203" pitchFamily="34" charset="0"/>
                <a:cs typeface="Lato" panose="020F0502020204030203" pitchFamily="34" charset="0"/>
              </a:rPr>
              <a:t>How to Automate your office on a budget</a:t>
            </a:r>
          </a:p>
        </p:txBody>
      </p:sp>
    </p:spTree>
    <p:extLst>
      <p:ext uri="{BB962C8B-B14F-4D97-AF65-F5344CB8AC3E}">
        <p14:creationId xmlns:p14="http://schemas.microsoft.com/office/powerpoint/2010/main" val="199094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5265" y="-152400"/>
            <a:ext cx="13204665" cy="9906000"/>
          </a:xfrm>
          <a:prstGeom prst="rect">
            <a:avLst/>
          </a:prstGeom>
        </p:spPr>
      </p:pic>
      <p:sp>
        <p:nvSpPr>
          <p:cNvPr id="10" name="Shape 45"/>
          <p:cNvSpPr txBox="1">
            <a:spLocks/>
          </p:cNvSpPr>
          <p:nvPr/>
        </p:nvSpPr>
        <p:spPr>
          <a:xfrm>
            <a:off x="1854200" y="1981200"/>
            <a:ext cx="7897914" cy="1219200"/>
          </a:xfrm>
          <a:prstGeom prst="rect">
            <a:avLst/>
          </a:prstGeom>
        </p:spPr>
        <p:txBody>
          <a:bodyPr anchor="ct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600" b="1" cap="all" dirty="0" smtClean="0">
                <a:solidFill>
                  <a:srgbClr val="FFFFFE"/>
                </a:solidFill>
                <a:effectLst>
                  <a:outerShdw blurRad="38100" dist="38100" dir="2700000" algn="tl">
                    <a:srgbClr val="000000">
                      <a:alpha val="43137"/>
                    </a:srgbClr>
                  </a:outerShdw>
                </a:effectLst>
              </a:rPr>
              <a:t>PLAN TO SUCEED</a:t>
            </a:r>
          </a:p>
        </p:txBody>
      </p:sp>
      <p:sp>
        <p:nvSpPr>
          <p:cNvPr id="11" name="Shape 45"/>
          <p:cNvSpPr txBox="1">
            <a:spLocks/>
          </p:cNvSpPr>
          <p:nvPr/>
        </p:nvSpPr>
        <p:spPr>
          <a:xfrm>
            <a:off x="2387600" y="4357352"/>
            <a:ext cx="6950856" cy="1006840"/>
          </a:xfrm>
          <a:prstGeom prst="rect">
            <a:avLst/>
          </a:prstGeom>
        </p:spPr>
        <p:txBody>
          <a:bodyPr anchor="ct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600" b="1" cap="all" dirty="0" smtClean="0">
                <a:solidFill>
                  <a:srgbClr val="FFFFFE"/>
                </a:solidFill>
                <a:effectLst>
                  <a:outerShdw blurRad="38100" dist="38100" dir="2700000" algn="tl">
                    <a:srgbClr val="000000">
                      <a:alpha val="43137"/>
                    </a:srgbClr>
                  </a:outerShdw>
                </a:effectLst>
              </a:rPr>
              <a:t>DON’T GIVE UP</a:t>
            </a:r>
            <a:endParaRPr lang="en-US" sz="6600" b="1" cap="all" dirty="0">
              <a:solidFill>
                <a:srgbClr val="FFFFFE"/>
              </a:solidFill>
              <a:effectLst>
                <a:outerShdw blurRad="38100" dist="38100" dir="2700000" algn="tl">
                  <a:srgbClr val="000000">
                    <a:alpha val="43137"/>
                  </a:srgbClr>
                </a:outerShdw>
              </a:effectLst>
            </a:endParaRPr>
          </a:p>
        </p:txBody>
      </p:sp>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937" y="8839200"/>
            <a:ext cx="2753463" cy="764851"/>
          </a:xfrm>
          <a:prstGeom prst="rect">
            <a:avLst/>
          </a:prstGeom>
        </p:spPr>
      </p:pic>
      <p:sp>
        <p:nvSpPr>
          <p:cNvPr id="15" name="Shape 45"/>
          <p:cNvSpPr txBox="1">
            <a:spLocks/>
          </p:cNvSpPr>
          <p:nvPr/>
        </p:nvSpPr>
        <p:spPr>
          <a:xfrm>
            <a:off x="2082800" y="3200400"/>
            <a:ext cx="6950856" cy="1006840"/>
          </a:xfrm>
          <a:prstGeom prst="rect">
            <a:avLst/>
          </a:prstGeom>
        </p:spPr>
        <p:txBody>
          <a:bodyPr anchor="ct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b="0" cap="none" spc="0">
                <a:solidFill>
                  <a:srgbClr val="000000"/>
                </a:solidFill>
              </a:defRPr>
            </a:pPr>
            <a:r>
              <a:rPr lang="en-US" sz="6600" b="1" cap="all" dirty="0" smtClean="0">
                <a:solidFill>
                  <a:srgbClr val="FFFFFE"/>
                </a:solidFill>
                <a:effectLst>
                  <a:outerShdw blurRad="38100" dist="38100" dir="2700000" algn="tl">
                    <a:srgbClr val="000000">
                      <a:alpha val="43137"/>
                    </a:srgbClr>
                  </a:outerShdw>
                </a:effectLst>
              </a:rPr>
              <a:t>FOLLOW THRU</a:t>
            </a:r>
            <a:endParaRPr lang="en-US" sz="6600" b="1" cap="all" dirty="0">
              <a:solidFill>
                <a:srgbClr val="FFFFF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3084700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2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75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750" fill="hold"/>
                                        <p:tgtEl>
                                          <p:spTgt spid="14"/>
                                        </p:tgtEl>
                                        <p:attrNameLst>
                                          <p:attrName>ppt_x</p:attrName>
                                        </p:attrNameLst>
                                      </p:cBhvr>
                                      <p:tavLst>
                                        <p:tav tm="0">
                                          <p:val>
                                            <p:strVal val="0-#ppt_w/2"/>
                                          </p:val>
                                        </p:tav>
                                        <p:tav tm="100000">
                                          <p:val>
                                            <p:strVal val="#ppt_x"/>
                                          </p:val>
                                        </p:tav>
                                      </p:tavLst>
                                    </p:anim>
                                    <p:anim calcmode="lin" valueType="num">
                                      <p:cBhvr additive="base">
                                        <p:cTn id="23"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1812" y="8534400"/>
            <a:ext cx="2747736" cy="725443"/>
          </a:xfrm>
          <a:prstGeom prst="rect">
            <a:avLst/>
          </a:prstGeom>
        </p:spPr>
      </p:pic>
      <p:sp>
        <p:nvSpPr>
          <p:cNvPr id="7" name="Shape 54"/>
          <p:cNvSpPr>
            <a:spLocks noGrp="1"/>
          </p:cNvSpPr>
          <p:nvPr>
            <p:ph type="body" idx="1"/>
          </p:nvPr>
        </p:nvSpPr>
        <p:spPr>
          <a:xfrm>
            <a:off x="482600" y="3991372"/>
            <a:ext cx="11564257" cy="225702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0">
              <a:defRPr sz="1800"/>
            </a:pPr>
            <a:r>
              <a:rPr lang="en-US" sz="96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Q &amp; A</a:t>
            </a:r>
          </a:p>
          <a:p>
            <a:pPr lvl="0">
              <a:defRPr sz="1800"/>
            </a:pPr>
            <a:endParaRPr lang="en-US"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endParaRPr>
          </a:p>
        </p:txBody>
      </p:sp>
      <p:sp>
        <p:nvSpPr>
          <p:cNvPr id="5" name="TextBox 4"/>
          <p:cNvSpPr txBox="1"/>
          <p:nvPr/>
        </p:nvSpPr>
        <p:spPr>
          <a:xfrm>
            <a:off x="510362" y="299401"/>
            <a:ext cx="12036859" cy="109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32308">
              <a:lnSpc>
                <a:spcPct val="90000"/>
              </a:lnSpc>
              <a:defRPr sz="1800">
                <a:solidFill>
                  <a:srgbClr val="000000"/>
                </a:solidFill>
              </a:defRPr>
            </a:pPr>
            <a:r>
              <a:rPr lang="en-US" sz="7200" cap="all" spc="-150" dirty="0">
                <a:solidFill>
                  <a:srgbClr val="B8DA86"/>
                </a:solidFill>
                <a:effectLst>
                  <a:outerShdw blurRad="38100" dist="38100" dir="2700000" algn="tl">
                    <a:srgbClr val="000000">
                      <a:alpha val="43137"/>
                    </a:srgbClr>
                  </a:outerShdw>
                </a:effectLst>
                <a:latin typeface="Tw Cen MT Condensed" panose="020B0606020104020203" pitchFamily="34" charset="0"/>
                <a:cs typeface="Lato" panose="020F0502020204030203" pitchFamily="34" charset="0"/>
              </a:rPr>
              <a:t>How to Automate your office on a budget</a:t>
            </a:r>
          </a:p>
        </p:txBody>
      </p:sp>
    </p:spTree>
    <p:extLst>
      <p:ext uri="{BB962C8B-B14F-4D97-AF65-F5344CB8AC3E}">
        <p14:creationId xmlns:p14="http://schemas.microsoft.com/office/powerpoint/2010/main" val="923146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hape 54"/>
          <p:cNvSpPr>
            <a:spLocks noGrp="1"/>
          </p:cNvSpPr>
          <p:nvPr>
            <p:ph type="body" idx="1"/>
          </p:nvPr>
        </p:nvSpPr>
        <p:spPr>
          <a:xfrm>
            <a:off x="653143" y="2514600"/>
            <a:ext cx="11564257" cy="1456809"/>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0">
              <a:defRPr sz="1800"/>
            </a:pPr>
            <a:r>
              <a:rPr lang="en-US" sz="44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THANK YOU FOR ATTENDING</a:t>
            </a:r>
          </a:p>
          <a:p>
            <a:pPr lvl="0">
              <a:defRPr sz="1800"/>
            </a:pPr>
            <a:endParaRPr lang="en-US"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endParaRPr>
          </a:p>
        </p:txBody>
      </p:sp>
      <p:sp>
        <p:nvSpPr>
          <p:cNvPr id="8" name="Shape 54"/>
          <p:cNvSpPr txBox="1">
            <a:spLocks/>
          </p:cNvSpPr>
          <p:nvPr/>
        </p:nvSpPr>
        <p:spPr>
          <a:xfrm>
            <a:off x="805543" y="4901308"/>
            <a:ext cx="11564257" cy="398057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marL="0" indent="0" algn="ctr" defTabSz="584200">
              <a:buSzTx/>
              <a:buNone/>
              <a:defRPr sz="2400">
                <a:solidFill>
                  <a:srgbClr val="FFFFFE"/>
                </a:solidFill>
                <a:latin typeface="Avenir Next Medium"/>
                <a:ea typeface="Avenir Next Medium"/>
                <a:cs typeface="Avenir Next Medium"/>
                <a:sym typeface="Avenir Next Medium"/>
              </a:defRPr>
            </a:lvl1pPr>
            <a:lvl2pPr marL="0" indent="0" algn="ctr" defTabSz="584200">
              <a:buSzTx/>
              <a:buNone/>
              <a:defRPr sz="2400">
                <a:solidFill>
                  <a:srgbClr val="FFFFFE"/>
                </a:solidFill>
                <a:latin typeface="Avenir Next Medium"/>
                <a:ea typeface="Avenir Next Medium"/>
                <a:cs typeface="Avenir Next Medium"/>
                <a:sym typeface="Avenir Next Medium"/>
              </a:defRPr>
            </a:lvl2pPr>
            <a:lvl3pPr marL="0" indent="0" algn="ctr" defTabSz="584200">
              <a:buSzTx/>
              <a:buNone/>
              <a:defRPr sz="2400">
                <a:solidFill>
                  <a:srgbClr val="FFFFFE"/>
                </a:solidFill>
                <a:latin typeface="Avenir Next Medium"/>
                <a:ea typeface="Avenir Next Medium"/>
                <a:cs typeface="Avenir Next Medium"/>
                <a:sym typeface="Avenir Next Medium"/>
              </a:defRPr>
            </a:lvl3pPr>
            <a:lvl4pPr marL="0" indent="0" algn="ctr" defTabSz="584200">
              <a:buSzTx/>
              <a:buNone/>
              <a:defRPr sz="2400">
                <a:solidFill>
                  <a:srgbClr val="FFFFFE"/>
                </a:solidFill>
                <a:latin typeface="Avenir Next Medium"/>
                <a:ea typeface="Avenir Next Medium"/>
                <a:cs typeface="Avenir Next Medium"/>
                <a:sym typeface="Avenir Next Medium"/>
              </a:defRPr>
            </a:lvl4pPr>
            <a:lvl5pPr marL="0" indent="0" algn="ctr" defTabSz="584200">
              <a:buSzTx/>
              <a:buNone/>
              <a:defRPr sz="2400">
                <a:solidFill>
                  <a:srgbClr val="FFFFFE"/>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defRPr sz="1800"/>
            </a:pPr>
            <a:r>
              <a:rPr lang="en-US" sz="36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SCHEDULE A WEB DEMO AND PURCHASE IN THE NEXT 7 DAYS AND RECEIVE 20% OFF YOUR PURCHASE.</a:t>
            </a:r>
          </a:p>
          <a:p>
            <a:pPr>
              <a:defRPr sz="1800"/>
            </a:pPr>
            <a:endParaRPr lang="en-US"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endParaRPr>
          </a:p>
          <a:p>
            <a:pPr>
              <a:defRPr sz="1800"/>
            </a:pPr>
            <a:r>
              <a:rPr lang="en-US" sz="28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SIMPLY MENTION THIS PRESENTATION AND DATE. </a:t>
            </a:r>
          </a:p>
          <a:p>
            <a:pPr>
              <a:defRPr sz="1800"/>
            </a:pPr>
            <a:r>
              <a:rPr lang="en-US" sz="2800" dirty="0" smtClean="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rPr>
              <a:t>NOT TO BE COMBINED WITH ANY OTHER OFFERS.</a:t>
            </a:r>
          </a:p>
          <a:p>
            <a:pPr>
              <a:defRPr sz="1800"/>
            </a:pPr>
            <a:endParaRPr lang="en-US" sz="4400"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endParaRPr>
          </a:p>
        </p:txBody>
      </p:sp>
      <p:sp>
        <p:nvSpPr>
          <p:cNvPr id="5" name="TextBox 4"/>
          <p:cNvSpPr txBox="1"/>
          <p:nvPr/>
        </p:nvSpPr>
        <p:spPr>
          <a:xfrm>
            <a:off x="510362" y="299401"/>
            <a:ext cx="12036859" cy="10997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32308">
              <a:lnSpc>
                <a:spcPct val="90000"/>
              </a:lnSpc>
              <a:defRPr sz="1800">
                <a:solidFill>
                  <a:srgbClr val="000000"/>
                </a:solidFill>
              </a:defRPr>
            </a:pPr>
            <a:r>
              <a:rPr lang="en-US" sz="7200" cap="all" spc="-150" dirty="0">
                <a:solidFill>
                  <a:srgbClr val="B8DA86"/>
                </a:solidFill>
                <a:effectLst>
                  <a:outerShdw blurRad="38100" dist="38100" dir="2700000" algn="tl">
                    <a:srgbClr val="000000">
                      <a:alpha val="43137"/>
                    </a:srgbClr>
                  </a:outerShdw>
                </a:effectLst>
                <a:latin typeface="Tw Cen MT Condensed" panose="020B0606020104020203" pitchFamily="34" charset="0"/>
                <a:cs typeface="Lato" panose="020F0502020204030203" pitchFamily="34" charset="0"/>
              </a:rPr>
              <a:t>How to Automate your office on a budget</a:t>
            </a:r>
          </a:p>
        </p:txBody>
      </p:sp>
    </p:spTree>
    <p:extLst>
      <p:ext uri="{BB962C8B-B14F-4D97-AF65-F5344CB8AC3E}">
        <p14:creationId xmlns:p14="http://schemas.microsoft.com/office/powerpoint/2010/main" val="175358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3493246"/>
      </p:ext>
    </p:extLst>
  </p:cSld>
  <p:clrMapOvr>
    <a:masterClrMapping/>
  </p:clrMapOvr>
  <p:transition spd="slow">
    <p:dissolve/>
  </p:transition>
  <p:timing>
    <p:tnLst>
      <p:par>
        <p:cT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Avenir Book"/>
        <a:ea typeface="Avenir Book"/>
        <a:cs typeface="Avenir Book"/>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venir Next"/>
            <a:ea typeface="Avenir Next"/>
            <a:cs typeface="Avenir Next"/>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venir Next"/>
            <a:ea typeface="Avenir Next"/>
            <a:cs typeface="Avenir Next"/>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Avenir Book"/>
        <a:ea typeface="Avenir Book"/>
        <a:cs typeface="Avenir Book"/>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venir Next"/>
            <a:ea typeface="Avenir Next"/>
            <a:cs typeface="Avenir Next"/>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venir Next"/>
            <a:ea typeface="Avenir Next"/>
            <a:cs typeface="Avenir Next"/>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19440</TotalTime>
  <Words>1137</Words>
  <Application>Microsoft Office PowerPoint</Application>
  <PresentationFormat>Custom</PresentationFormat>
  <Paragraphs>217</Paragraphs>
  <Slides>50</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62" baseType="lpstr">
      <vt:lpstr>Arial</vt:lpstr>
      <vt:lpstr>Arial Black</vt:lpstr>
      <vt:lpstr>Avenir Book</vt:lpstr>
      <vt:lpstr>Avenir Next</vt:lpstr>
      <vt:lpstr>Avenir Next Demi Bold</vt:lpstr>
      <vt:lpstr>Avenir Next Medium</vt:lpstr>
      <vt:lpstr>Helvetica Light</vt:lpstr>
      <vt:lpstr>Lato</vt:lpstr>
      <vt:lpstr>Tahoma</vt:lpstr>
      <vt:lpstr>Tw Cen MT Condensed</vt:lpstr>
      <vt:lpstr>Default</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the dream office</vt:lpstr>
      <vt:lpstr>creating the perfect firm</vt:lpstr>
      <vt:lpstr>how do i get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Beau Reese</dc:creator>
  <cp:lastModifiedBy>Mike Giardina</cp:lastModifiedBy>
  <cp:revision>253</cp:revision>
  <dcterms:modified xsi:type="dcterms:W3CDTF">2016-05-03T19:53:47Z</dcterms:modified>
</cp:coreProperties>
</file>